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12" r:id="rId5"/>
    <p:sldId id="316" r:id="rId6"/>
    <p:sldId id="317" r:id="rId7"/>
    <p:sldId id="318" r:id="rId8"/>
    <p:sldId id="319" r:id="rId9"/>
    <p:sldId id="320" r:id="rId10"/>
    <p:sldId id="321" r:id="rId11"/>
    <p:sldId id="322" r:id="rId12"/>
    <p:sldId id="324" r:id="rId13"/>
    <p:sldId id="323" r:id="rId14"/>
    <p:sldId id="325" r:id="rId15"/>
    <p:sldId id="327" r:id="rId16"/>
    <p:sldId id="326" r:id="rId17"/>
    <p:sldId id="328" r:id="rId18"/>
  </p:sldIdLst>
  <p:sldSz cx="9144000" cy="5143500" type="screen16x9"/>
  <p:notesSz cx="6858000" cy="9144000"/>
  <p:custDataLst>
    <p:tags r:id="rId20"/>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F586CCC-ED60-40C5-994E-F96D02D9258E}">
          <p14:sldIdLst>
            <p14:sldId id="312"/>
            <p14:sldId id="316"/>
            <p14:sldId id="317"/>
            <p14:sldId id="318"/>
            <p14:sldId id="319"/>
            <p14:sldId id="320"/>
            <p14:sldId id="321"/>
            <p14:sldId id="322"/>
            <p14:sldId id="324"/>
            <p14:sldId id="323"/>
            <p14:sldId id="325"/>
            <p14:sldId id="327"/>
            <p14:sldId id="326"/>
            <p14:sldId id="32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78" autoAdjust="0"/>
    <p:restoredTop sz="94660"/>
  </p:normalViewPr>
  <p:slideViewPr>
    <p:cSldViewPr>
      <p:cViewPr varScale="1">
        <p:scale>
          <a:sx n="149" d="100"/>
          <a:sy n="149" d="100"/>
        </p:scale>
        <p:origin x="660"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87AC4A0F-4F5D-4A63-9F17-45696DA80F11}"/>
    <pc:docChg chg="modSld">
      <pc:chgData name="Kassem, Rana [GTSBE]" userId="e4c360c7-7847-46e6-bdb2-4d20c8ce8a85" providerId="ADAL" clId="{87AC4A0F-4F5D-4A63-9F17-45696DA80F11}" dt="2021-05-19T07:46:56.352" v="2" actId="1076"/>
      <pc:docMkLst>
        <pc:docMk/>
      </pc:docMkLst>
      <pc:sldChg chg="addSp modSp mod">
        <pc:chgData name="Kassem, Rana [GTSBE]" userId="e4c360c7-7847-46e6-bdb2-4d20c8ce8a85" providerId="ADAL" clId="{87AC4A0F-4F5D-4A63-9F17-45696DA80F11}" dt="2021-05-19T07:46:56.352" v="2" actId="1076"/>
        <pc:sldMkLst>
          <pc:docMk/>
          <pc:sldMk cId="521599352" sldId="312"/>
        </pc:sldMkLst>
        <pc:spChg chg="add mod">
          <ac:chgData name="Kassem, Rana [GTSBE]" userId="e4c360c7-7847-46e6-bdb2-4d20c8ce8a85" providerId="ADAL" clId="{87AC4A0F-4F5D-4A63-9F17-45696DA80F11}" dt="2021-05-19T07:46:56.352" v="2" actId="1076"/>
          <ac:spMkLst>
            <pc:docMk/>
            <pc:sldMk cId="521599352" sldId="312"/>
            <ac:spMk id="7" creationId="{298BB615-41D4-4CA4-84A3-99AA19D781AD}"/>
          </ac:spMkLst>
        </pc:spChg>
        <pc:spChg chg="mod">
          <ac:chgData name="Kassem, Rana [GTSBE]" userId="e4c360c7-7847-46e6-bdb2-4d20c8ce8a85" providerId="ADAL" clId="{87AC4A0F-4F5D-4A63-9F17-45696DA80F11}" dt="2021-05-19T07:46:52.545" v="1" actId="1076"/>
          <ac:spMkLst>
            <pc:docMk/>
            <pc:sldMk cId="521599352" sldId="312"/>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xmlns=""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a16="http://schemas.microsoft.com/office/drawing/2014/main" xmlns=""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Tree>
    <p:custDataLst>
      <p:tags r:id="rId1"/>
    </p:custDataLst>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CDEFE32-443F-3A4F-BB88-B9AAD7441E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152400" y="693378"/>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7236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Geschäftsessen: Teil 1</a:t>
            </a: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Sie planen eine Geschäftsbesprechung bei einem Abendessen </a:t>
            </a:r>
            <a:r>
              <a:rPr lang="de-DE" sz="1200" b="0" i="0" strike="noStrike" cap="none" spc="-20" dirty="0">
                <a:solidFill>
                  <a:srgbClr val="181818"/>
                </a:solidFill>
                <a:effectLst/>
                <a:latin typeface="Arial"/>
                <a:ea typeface="Arial"/>
                <a:cs typeface="Arial"/>
              </a:rPr>
              <a:t>mit einigen wichtigen Kunden während einer großen Konferenz.</a:t>
            </a: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Verschiedene Restaurants sind wegen der Konferenz bereits ausgebucht.</a:t>
            </a: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Sie haben ein Restaurant gefunden, das noch freie Plätze hat.</a:t>
            </a: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Ein angesehener und unabhängiger Kritiker hat das Restaurant als eines der fünf besten der Stadt eingestuft.</a:t>
            </a:r>
          </a:p>
          <a:p>
            <a:pPr marL="285750" indent="-285750">
              <a:spcAft>
                <a:spcPts val="10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Das Restaurant bietet nur ein festes Vier-Gänge-Menü mit einer Weinbegleitung für [</a:t>
            </a:r>
            <a:r>
              <a:rPr lang="de-DE" sz="1300" dirty="0">
                <a:solidFill>
                  <a:schemeClr val="bg1">
                    <a:lumMod val="10000"/>
                  </a:schemeClr>
                </a:solidFill>
                <a:highlight>
                  <a:srgbClr val="FFFF00"/>
                </a:highlight>
                <a:latin typeface="Arial" panose="020B0604020202020204" pitchFamily="34" charset="0"/>
                <a:cs typeface="Arial" panose="020B0604020202020204" pitchFamily="34" charset="0"/>
              </a:rPr>
              <a:t>Höchstbetrag für Firmenessen einfügen</a:t>
            </a:r>
            <a:r>
              <a:rPr lang="de-DE" sz="1200" b="0" i="0" strike="noStrike" cap="none" spc="0" baseline="0" dirty="0">
                <a:solidFill>
                  <a:srgbClr val="181818"/>
                </a:solidFill>
                <a:effectLst/>
                <a:latin typeface="Arial"/>
                <a:ea typeface="Arial"/>
                <a:cs typeface="Arial"/>
              </a:rPr>
              <a:t>] pro Person an.</a:t>
            </a:r>
          </a:p>
          <a:p>
            <a:pPr>
              <a:spcAft>
                <a:spcPts val="400"/>
              </a:spcAft>
            </a:pPr>
            <a:r>
              <a:rPr lang="de-DE" sz="1200" b="1" i="0" u="sng" strike="noStrike" cap="none" spc="0" baseline="0" dirty="0">
                <a:solidFill>
                  <a:srgbClr val="1F366A"/>
                </a:solidFill>
                <a:effectLst/>
                <a:uFill>
                  <a:solidFill>
                    <a:srgbClr val="71B1A2"/>
                  </a:solidFill>
                </a:uFill>
                <a:latin typeface="Arial"/>
                <a:ea typeface="Arial"/>
                <a:cs typeface="Arial"/>
              </a:rPr>
              <a:t>Sollten Sie dieses Restaurant für das Geschäftsessen mit den HCPs wählen?</a:t>
            </a:r>
            <a:endParaRPr lang="en-US" sz="12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Umgang mit Health Care Professionals und Amtsträgern</a:t>
            </a:r>
          </a:p>
        </p:txBody>
      </p:sp>
      <p:pic>
        <p:nvPicPr>
          <p:cNvPr id="14" name="Picture 13">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
        <p:nvSpPr>
          <p:cNvPr id="7"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98BB615-41D4-4CA4-84A3-99AA19D781AD}"/>
              </a:ext>
            </a:extLst>
          </p:cNvPr>
          <p:cNvSpPr txBox="1"/>
          <p:nvPr/>
        </p:nvSpPr>
        <p:spPr>
          <a:xfrm>
            <a:off x="-7257" y="33570"/>
            <a:ext cx="6484257" cy="594360"/>
          </a:xfrm>
          <a:prstGeom prst="rect">
            <a:avLst/>
          </a:prstGeom>
          <a:noFill/>
        </p:spPr>
        <p:txBody>
          <a:bodyPr wrap="square">
            <a:spAutoFit/>
          </a:bodyPr>
          <a:ls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a:lstStyle>
          <a:p>
            <a:pPr marL="0" marR="0">
              <a:spcBef>
                <a:spcPct val="0"/>
              </a:spcBef>
              <a:spcAft>
                <a:spcPct val="0"/>
              </a:spcAft>
            </a:pPr>
            <a:r>
              <a:rPr lang="de-DE" sz="1100" b="1" i="0" strike="noStrike" cap="none" spc="0" baseline="0" dirty="0">
                <a:solidFill>
                  <a:srgbClr val="FF0000"/>
                </a:solidFill>
                <a:effectLst/>
                <a:latin typeface="Lato"/>
                <a:ea typeface="Lato"/>
                <a:cs typeface="Lato"/>
              </a:rPr>
              <a:t>Rechtshinweis: </a:t>
            </a:r>
            <a:r>
              <a:rPr lang="de-DE" sz="1100" b="0" i="0" strike="noStrike" cap="none" spc="0" baseline="0" dirty="0">
                <a:solidFill>
                  <a:srgbClr val="FF0000"/>
                </a:solidFill>
                <a:effectLst/>
                <a:latin typeface="Lato"/>
                <a:ea typeface="Lato"/>
                <a:cs typeface="Lato"/>
              </a:rPr>
              <a:t>Bitte beachten Sie, dass dieses Dokument dem „Global Distributor Compliance Toolkit“ auf der Website der Advanced Medical Technology Association® (AdvaMed®) entnommen ist: </a:t>
            </a:r>
            <a:r>
              <a:rPr lang="de-DE" sz="1100" b="0" i="0" u="sng" strike="noStrike" cap="none" spc="0" baseline="0" dirty="0">
                <a:solidFill>
                  <a:srgbClr val="181818"/>
                </a:solidFill>
                <a:effectLst/>
                <a:uFill>
                  <a:solidFill>
                    <a:srgbClr val="181818"/>
                  </a:solidFill>
                </a:uFill>
                <a:latin typeface="Lato"/>
                <a:ea typeface="Lato"/>
                <a:cs typeface="Lato"/>
                <a:hlinkClick r:id="rId5" history="0"/>
              </a:rPr>
              <a:t>https://www.advamed.org/issues/ethics-compliance/global-distributor-compliance-toolkit</a:t>
            </a:r>
            <a:r>
              <a:rPr lang="de-DE" sz="1100" b="0" i="0" strike="noStrike" cap="none" spc="0" baseline="0" dirty="0">
                <a:solidFill>
                  <a:srgbClr val="181818"/>
                </a:solidFill>
                <a:effectLst/>
                <a:latin typeface="Lato"/>
                <a:ea typeface="Lato"/>
                <a:cs typeface="Lato"/>
              </a:rPr>
              <a:t> </a:t>
            </a:r>
            <a:endParaRPr lang="en-US" sz="1000" dirty="0">
              <a:solidFill>
                <a:schemeClr val="bg1">
                  <a:lumMod val="10000"/>
                </a:schemeClr>
              </a:solidFill>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3A1CC6C-D421-FF48-8C85-2F2921ACFEF3}"/>
              </a:ext>
            </a:extLst>
          </p:cNvPr>
          <p:cNvSpPr/>
          <p:nvPr/>
        </p:nvSpPr>
        <p:spPr>
          <a:xfrm>
            <a:off x="5181599" y="1920936"/>
            <a:ext cx="3711389"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F049DA5-28A8-EF4C-9051-F97318BDB80E}"/>
              </a:ext>
            </a:extLst>
          </p:cNvPr>
          <p:cNvSpPr txBox="1"/>
          <p:nvPr/>
        </p:nvSpPr>
        <p:spPr>
          <a:xfrm>
            <a:off x="5334001" y="2100886"/>
            <a:ext cx="3352799" cy="2772554"/>
          </a:xfrm>
          <a:prstGeom prst="rect">
            <a:avLst/>
          </a:prstGeom>
          <a:noFill/>
        </p:spPr>
        <p:txBody>
          <a:bodyPr wrap="square" rtlCol="0">
            <a:spAutoFit/>
          </a:bodyPr>
          <a:lstStyle/>
          <a:p>
            <a:pPr>
              <a:spcAft>
                <a:spcPts val="500"/>
              </a:spcAft>
            </a:pPr>
            <a:r>
              <a:rPr lang="de-DE" sz="1050" b="1" i="0" strike="noStrike" cap="none" spc="0" baseline="0" dirty="0">
                <a:solidFill>
                  <a:srgbClr val="FFFFFF"/>
                </a:solidFill>
                <a:effectLst/>
                <a:latin typeface="Arial"/>
                <a:ea typeface="Arial"/>
                <a:cs typeface="Arial"/>
              </a:rPr>
              <a:t>Es gibt mehrere Dinge, die bei der Entscheidung für dieses Restaurant zu berücksichtigen sind, wie etwa:</a:t>
            </a:r>
            <a:endParaRPr lang="en-US" sz="1050" dirty="0">
              <a:solidFill>
                <a:srgbClr val="FFFFFF"/>
              </a:solidFill>
            </a:endParaRPr>
          </a:p>
          <a:p>
            <a:pPr marL="171450" indent="-171450">
              <a:spcAft>
                <a:spcPts val="500"/>
              </a:spcAft>
              <a:buFont typeface="Arial" panose="020B0604020202020204" pitchFamily="34" charset="0"/>
              <a:buChar char="•"/>
            </a:pPr>
            <a:r>
              <a:rPr lang="de-DE" sz="1050" b="0" i="0" strike="noStrike" cap="none" spc="0" baseline="0" dirty="0">
                <a:solidFill>
                  <a:srgbClr val="FFFFFF"/>
                </a:solidFill>
                <a:effectLst/>
                <a:latin typeface="Arial"/>
                <a:ea typeface="Arial"/>
                <a:cs typeface="Arial"/>
              </a:rPr>
              <a:t>Anforderungen der lokalen Branchenrichtlinien für Veranstaltungsorte und </a:t>
            </a:r>
            <a:r>
              <a:rPr lang="de-DE" sz="1050" b="0" i="0" strike="noStrike" cap="none" spc="0" baseline="0" dirty="0" smtClean="0">
                <a:solidFill>
                  <a:srgbClr val="FFFFFF"/>
                </a:solidFill>
                <a:effectLst/>
                <a:latin typeface="Arial"/>
                <a:ea typeface="Arial"/>
                <a:cs typeface="Arial"/>
              </a:rPr>
              <a:t>Bewirtungsgrenzen.</a:t>
            </a:r>
            <a:endParaRPr lang="de-DE" sz="1050" b="0" i="0" strike="noStrike" cap="none" spc="0" baseline="0" dirty="0">
              <a:solidFill>
                <a:srgbClr val="FFFFFF"/>
              </a:solidFill>
              <a:effectLst/>
              <a:latin typeface="Arial"/>
              <a:ea typeface="Arial"/>
              <a:cs typeface="Arial"/>
            </a:endParaRPr>
          </a:p>
          <a:p>
            <a:pPr marL="171450" indent="-171450">
              <a:spcAft>
                <a:spcPts val="500"/>
              </a:spcAft>
              <a:buFont typeface="Arial" panose="020B0604020202020204" pitchFamily="34" charset="0"/>
              <a:buChar char="•"/>
            </a:pPr>
            <a:r>
              <a:rPr lang="de-DE" sz="1050" b="0" i="0" strike="noStrike" cap="none" spc="0" baseline="0" dirty="0">
                <a:solidFill>
                  <a:srgbClr val="FFFFFF"/>
                </a:solidFill>
                <a:effectLst/>
                <a:latin typeface="Arial"/>
                <a:ea typeface="Arial"/>
                <a:cs typeface="Arial"/>
              </a:rPr>
              <a:t>Ob Ihr Hersteller Ihnen diese Tätigkeit erlaubt und ob er Ihnen Einschränkungen der Gastfreundschaft </a:t>
            </a:r>
            <a:r>
              <a:rPr lang="de-DE" sz="1050" b="0" i="0" strike="noStrike" cap="none" spc="0" baseline="0" dirty="0" smtClean="0">
                <a:solidFill>
                  <a:srgbClr val="FFFFFF"/>
                </a:solidFill>
                <a:effectLst/>
                <a:latin typeface="Arial"/>
                <a:ea typeface="Arial"/>
                <a:cs typeface="Arial"/>
              </a:rPr>
              <a:t>auferlegt.</a:t>
            </a:r>
            <a:endParaRPr lang="de-DE" sz="1050" b="0" i="0" strike="noStrike" cap="none" spc="0" baseline="0" dirty="0">
              <a:solidFill>
                <a:srgbClr val="FFFFFF"/>
              </a:solidFill>
              <a:effectLst/>
              <a:latin typeface="Arial"/>
              <a:ea typeface="Arial"/>
              <a:cs typeface="Arial"/>
            </a:endParaRPr>
          </a:p>
          <a:p>
            <a:pPr marL="171450" indent="-171450">
              <a:spcAft>
                <a:spcPts val="500"/>
              </a:spcAft>
              <a:buFont typeface="Arial" panose="020B0604020202020204" pitchFamily="34" charset="0"/>
              <a:buChar char="•"/>
            </a:pPr>
            <a:r>
              <a:rPr lang="de-DE" sz="1050" b="0" i="0" strike="noStrike" cap="none" spc="0" baseline="0" dirty="0">
                <a:solidFill>
                  <a:srgbClr val="FFFFFF"/>
                </a:solidFill>
                <a:effectLst/>
                <a:latin typeface="Arial"/>
                <a:ea typeface="Arial"/>
                <a:cs typeface="Arial"/>
              </a:rPr>
              <a:t>Es wird empfohlen, ein einfacheres Restaurant zu wählen, um öffentliche Aufmerksamkeit zu vermeiden, oder die Besprechung auf einen anderen Zeitpunkt zu </a:t>
            </a:r>
            <a:r>
              <a:rPr lang="de-DE" sz="1050" b="0" i="0" strike="noStrike" cap="none" spc="0" baseline="0" dirty="0" smtClean="0">
                <a:solidFill>
                  <a:srgbClr val="FFFFFF"/>
                </a:solidFill>
                <a:effectLst/>
                <a:latin typeface="Arial"/>
                <a:ea typeface="Arial"/>
                <a:cs typeface="Arial"/>
              </a:rPr>
              <a:t>verschieben.</a:t>
            </a:r>
            <a:endParaRPr lang="de-DE" sz="1050" b="0" i="0" strike="noStrike" cap="none" spc="0" baseline="0" dirty="0">
              <a:solidFill>
                <a:srgbClr val="FFFFFF"/>
              </a:solidFill>
              <a:effectLst/>
              <a:latin typeface="Arial"/>
              <a:ea typeface="Arial"/>
              <a:cs typeface="Arial"/>
            </a:endParaRPr>
          </a:p>
          <a:p>
            <a:pPr marL="171450" indent="-171450">
              <a:spcAft>
                <a:spcPts val="500"/>
              </a:spcAft>
              <a:buFont typeface="Arial" panose="020B0604020202020204" pitchFamily="34" charset="0"/>
              <a:buChar char="•"/>
            </a:pPr>
            <a:r>
              <a:rPr lang="de-DE" sz="1050" b="0" i="0" strike="noStrike" cap="none" spc="0" baseline="0" dirty="0">
                <a:solidFill>
                  <a:srgbClr val="FFFFFF"/>
                </a:solidFill>
                <a:effectLst/>
                <a:latin typeface="Arial"/>
                <a:ea typeface="Arial"/>
                <a:cs typeface="Arial"/>
              </a:rPr>
              <a:t>Falls die HCPs auch Amtsträger sind, ist es ihnen möglicherweise nicht gestattet, diese Gefälligkeiten </a:t>
            </a:r>
            <a:r>
              <a:rPr lang="de-DE" sz="1050" b="0" i="0" strike="noStrike" cap="none" spc="0" baseline="0" dirty="0" smtClean="0">
                <a:solidFill>
                  <a:srgbClr val="FFFFFF"/>
                </a:solidFill>
                <a:effectLst/>
                <a:latin typeface="Arial"/>
                <a:ea typeface="Arial"/>
                <a:cs typeface="Arial"/>
              </a:rPr>
              <a:t>anzunehmen.</a:t>
            </a:r>
            <a:endParaRPr lang="de-DE" sz="1050" b="0" i="0" strike="noStrike" cap="none" spc="0" baseline="0" dirty="0">
              <a:solidFill>
                <a:srgbClr val="FFFFFF"/>
              </a:solidFill>
              <a:effectLst/>
              <a:latin typeface="Arial"/>
              <a:ea typeface="Arial"/>
              <a:cs typeface="Arial"/>
            </a:endParaRPr>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7236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Geschäftsessen: Teil </a:t>
            </a:r>
            <a:r>
              <a:rPr lang="sr-Latn-RS" sz="2100" b="1" i="0" strike="noStrike" cap="none" spc="0" baseline="0" dirty="0" smtClean="0">
                <a:solidFill>
                  <a:srgbClr val="006D6F"/>
                </a:solidFill>
                <a:effectLst/>
                <a:latin typeface="Arial"/>
                <a:ea typeface="Arial"/>
                <a:cs typeface="Arial"/>
              </a:rPr>
              <a:t>2</a:t>
            </a:r>
            <a:endParaRPr lang="de-DE" sz="2100" b="1" i="0" strike="noStrike" cap="none" spc="0" baseline="0" dirty="0">
              <a:solidFill>
                <a:srgbClr val="006D6F"/>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Sie planen eine Geschäftsbesprechung bei einem Abendessen </a:t>
            </a:r>
            <a:r>
              <a:rPr lang="de-DE" sz="1200" b="0" i="0" strike="noStrike" cap="none" spc="-20" dirty="0">
                <a:solidFill>
                  <a:srgbClr val="181818"/>
                </a:solidFill>
                <a:effectLst/>
                <a:latin typeface="Arial"/>
                <a:ea typeface="Arial"/>
                <a:cs typeface="Arial"/>
              </a:rPr>
              <a:t>mit einigen wichtigen Kunden während einer großen Konferenz.</a:t>
            </a: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Verschiedene Restaurants sind wegen der Konferenz bereits ausgebucht.</a:t>
            </a: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Sie haben ein Restaurant gefunden, das noch freie Plätze hat.</a:t>
            </a:r>
          </a:p>
          <a:p>
            <a:pPr marL="285750" indent="-285750">
              <a:spcAft>
                <a:spcPts val="5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Ein angesehener und unabhängiger Kritiker hat das Restaurant als eines der fünf besten der Stadt eingestuft.</a:t>
            </a:r>
          </a:p>
          <a:p>
            <a:pPr marL="285750" indent="-285750">
              <a:spcAft>
                <a:spcPts val="1000"/>
              </a:spcAft>
              <a:buClr>
                <a:schemeClr val="accent2"/>
              </a:buClr>
              <a:buFont typeface="Arial" panose="020B0604020202020204" pitchFamily="34" charset="0"/>
              <a:buChar char="•"/>
            </a:pPr>
            <a:r>
              <a:rPr lang="de-DE" sz="1200" b="0" i="0" strike="noStrike" cap="none" spc="0" baseline="0" dirty="0">
                <a:solidFill>
                  <a:srgbClr val="181818"/>
                </a:solidFill>
                <a:effectLst/>
                <a:latin typeface="Arial"/>
                <a:ea typeface="Arial"/>
                <a:cs typeface="Arial"/>
              </a:rPr>
              <a:t>Das Restaurant bietet nur ein festes Vier-Gänge-Menü mit einer Weinbegleitung für [</a:t>
            </a:r>
            <a:r>
              <a:rPr lang="de-DE" sz="1300" dirty="0">
                <a:solidFill>
                  <a:schemeClr val="bg1">
                    <a:lumMod val="10000"/>
                  </a:schemeClr>
                </a:solidFill>
                <a:highlight>
                  <a:srgbClr val="FFFF00"/>
                </a:highlight>
                <a:latin typeface="Arial" panose="020B0604020202020204" pitchFamily="34" charset="0"/>
                <a:cs typeface="Arial" panose="020B0604020202020204" pitchFamily="34" charset="0"/>
              </a:rPr>
              <a:t>Höchstbetrag für Firmenessen einfügen</a:t>
            </a:r>
            <a:r>
              <a:rPr lang="de-DE" sz="1200" b="0" i="0" strike="noStrike" cap="none" spc="0" baseline="0" dirty="0">
                <a:solidFill>
                  <a:srgbClr val="181818"/>
                </a:solidFill>
                <a:effectLst/>
                <a:latin typeface="Arial"/>
                <a:ea typeface="Arial"/>
                <a:cs typeface="Arial"/>
              </a:rPr>
              <a:t>] pro Person an.</a:t>
            </a:r>
          </a:p>
          <a:p>
            <a:pPr>
              <a:spcAft>
                <a:spcPts val="400"/>
              </a:spcAft>
            </a:pPr>
            <a:r>
              <a:rPr lang="de-DE" sz="1200" b="1" i="0" u="sng" strike="noStrike" cap="none" spc="0" baseline="0" dirty="0">
                <a:solidFill>
                  <a:srgbClr val="1F366A"/>
                </a:solidFill>
                <a:effectLst/>
                <a:uFill>
                  <a:solidFill>
                    <a:srgbClr val="71B1A2"/>
                  </a:solidFill>
                </a:uFill>
                <a:latin typeface="Arial"/>
                <a:ea typeface="Arial"/>
                <a:cs typeface="Arial"/>
              </a:rPr>
              <a:t>Sollten Sie dieses Restaurant für das Geschäftsessen mit den HCPs wählen?</a:t>
            </a:r>
            <a:endParaRPr lang="en-US" sz="1200" b="1" u="sng" dirty="0">
              <a:solidFill>
                <a:schemeClr val="accent1"/>
              </a:solidFill>
              <a:uFill>
                <a:solidFill>
                  <a:schemeClr val="accent3"/>
                </a:solidFill>
              </a:uFill>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18827217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4950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Smalltalk: Teil 1</a:t>
            </a:r>
          </a:p>
          <a:p>
            <a:pPr>
              <a:spcAft>
                <a:spcPts val="1000"/>
              </a:spcAft>
            </a:pPr>
            <a:r>
              <a:rPr lang="de-DE" sz="1300" b="0" i="0" strike="noStrike" cap="none" spc="0" baseline="0" dirty="0">
                <a:solidFill>
                  <a:srgbClr val="181818"/>
                </a:solidFill>
                <a:effectLst/>
                <a:latin typeface="Arial"/>
                <a:ea typeface="Arial"/>
                <a:cs typeface="Arial"/>
              </a:rPr>
              <a:t>Während eines Geschäftsessens mit einem angesehenen HCP sagt dieser zu Ihnen:</a:t>
            </a:r>
          </a:p>
          <a:p>
            <a:pPr marL="228600" lvl="1">
              <a:lnSpc>
                <a:spcPts val="1700"/>
              </a:lnSpc>
              <a:spcAft>
                <a:spcPts val="1000"/>
              </a:spcAft>
            </a:pPr>
            <a:r>
              <a:rPr lang="de-DE" sz="1300" b="0" i="1" strike="noStrike" cap="none" spc="0" baseline="0" dirty="0">
                <a:solidFill>
                  <a:srgbClr val="181818"/>
                </a:solidFill>
                <a:effectLst/>
                <a:latin typeface="Arial"/>
                <a:ea typeface="Arial"/>
                <a:cs typeface="Arial"/>
              </a:rPr>
              <a:t>Wie Sie wissen, verwende ich die Produkte Ihres Unternehmens schon seit langem. Ich habe vor, mein Wissen zu nutzen, um andere Ärzte aufzuklären, und ich würde gerne Ihre Produkte in diesen Operationen einsetzen, wenn Sie mich für meine Bemühungen entschädigen können. Ich werde Ihnen nächste Woche weitere Einzelheiten zukommen lassen. Ich zähle darauf, gute Nachrichten von Ihnen zu erhalten.</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de-DE" sz="1300" b="1" i="0" u="sng" strike="noStrike" cap="none" spc="0" baseline="0" dirty="0">
                <a:solidFill>
                  <a:srgbClr val="1F366A"/>
                </a:solidFill>
                <a:effectLst/>
                <a:uFill>
                  <a:solidFill>
                    <a:srgbClr val="71B1A2"/>
                  </a:solidFill>
                </a:uFill>
                <a:latin typeface="Arial"/>
                <a:ea typeface="Arial"/>
                <a:cs typeface="Arial"/>
              </a:rPr>
              <a:t>Wie sollten Sie reagieren?</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3312075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Umgang mit Health Care Professionals und Amtsträgern</a:t>
            </a:r>
          </a:p>
        </p:txBody>
      </p:sp>
      <p:sp>
        <p:nvSpPr>
          <p:cNvPr id="10" name="Rectangl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63CB5C-3824-B943-A6FF-E77080E08DCF}"/>
              </a:ext>
            </a:extLst>
          </p:cNvPr>
          <p:cNvSpPr/>
          <p:nvPr/>
        </p:nvSpPr>
        <p:spPr>
          <a:xfrm>
            <a:off x="5334000" y="1920936"/>
            <a:ext cx="3428231"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4E047AA-5820-C342-99F3-0FD22EB5A272}"/>
              </a:ext>
            </a:extLst>
          </p:cNvPr>
          <p:cNvSpPr txBox="1"/>
          <p:nvPr/>
        </p:nvSpPr>
        <p:spPr>
          <a:xfrm>
            <a:off x="5122142" y="1154251"/>
            <a:ext cx="1354858" cy="3170099"/>
          </a:xfrm>
          <a:prstGeom prst="rect">
            <a:avLst/>
          </a:prstGeom>
          <a:noFill/>
        </p:spPr>
        <p:txBody>
          <a:bodyPr wrap="none" rtlCol="0">
            <a:spAutoFit/>
          </a:bodyPr>
          <a:lstStyle/>
          <a:p>
            <a:r>
              <a:rPr lang="en-US" sz="20000" b="1" spc="-1000">
                <a:solidFill>
                  <a:srgbClr val="FFFFFF">
                    <a:alpha val="10000"/>
                  </a:srgbClr>
                </a:solidFill>
                <a:latin typeface="Arial Black" panose="020B0604020202020204" pitchFamily="34" charset="0"/>
                <a:cs typeface="Arial Black" panose="020B0604020202020204" pitchFamily="34" charset="0"/>
              </a:rPr>
              <a:t>‘‘</a:t>
            </a:r>
          </a:p>
        </p:txBody>
      </p:sp>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35C21DF-C9BD-BB48-9DAB-81269B595F1B}"/>
              </a:ext>
            </a:extLst>
          </p:cNvPr>
          <p:cNvSpPr txBox="1"/>
          <p:nvPr/>
        </p:nvSpPr>
        <p:spPr>
          <a:xfrm>
            <a:off x="7543800" y="3558450"/>
            <a:ext cx="1354858" cy="3170099"/>
          </a:xfrm>
          <a:prstGeom prst="rect">
            <a:avLst/>
          </a:prstGeom>
          <a:noFill/>
        </p:spPr>
        <p:txBody>
          <a:bodyPr wrap="none" rtlCol="0">
            <a:spAutoFit/>
          </a:bodyPr>
          <a:lstStyle/>
          <a:p>
            <a:r>
              <a:rPr lang="en-US" sz="20000" b="1" spc="-1000">
                <a:solidFill>
                  <a:srgbClr val="FFFFFF">
                    <a:alpha val="10000"/>
                  </a:srgbClr>
                </a:solidFill>
                <a:latin typeface="Arial Black" panose="020B0604020202020204" pitchFamily="34" charset="0"/>
                <a:cs typeface="Arial Black" panose="020B0604020202020204" pitchFamily="34" charset="0"/>
              </a:rPr>
              <a:t>’’</a:t>
            </a:r>
          </a:p>
        </p:txBody>
      </p:sp>
      <p:sp>
        <p:nvSpPr>
          <p:cNvPr id="17" name="TextBox 1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51A8A4F-046F-5542-B381-499597E73161}"/>
              </a:ext>
            </a:extLst>
          </p:cNvPr>
          <p:cNvSpPr txBox="1"/>
          <p:nvPr/>
        </p:nvSpPr>
        <p:spPr>
          <a:xfrm>
            <a:off x="5641617" y="2155016"/>
            <a:ext cx="2892783" cy="2605921"/>
          </a:xfrm>
          <a:prstGeom prst="rect">
            <a:avLst/>
          </a:prstGeom>
          <a:noFill/>
        </p:spPr>
        <p:txBody>
          <a:bodyPr wrap="square" rtlCol="0">
            <a:noAutofit/>
          </a:bodyPr>
          <a:lstStyle/>
          <a:p>
            <a:pPr indent="-228554">
              <a:spcAft>
                <a:spcPts val="1000"/>
              </a:spcAft>
            </a:pPr>
            <a:r>
              <a:rPr lang="de-DE" sz="1350" b="0" i="1" strike="noStrike" cap="none" spc="0" baseline="0" dirty="0">
                <a:solidFill>
                  <a:srgbClr val="FFFFFF"/>
                </a:solidFill>
                <a:effectLst/>
                <a:latin typeface="Arial"/>
                <a:ea typeface="Arial"/>
                <a:cs typeface="Arial"/>
              </a:rPr>
              <a:t>Es ist mir nicht gestattet, Ihnen irgendwelche Vorteile als Belohnung für ein Geschäft oder als Bedingung für zukünftige Verkäufe anzubieten. Dies könnte einen Verstoß gegen den Foreign Corrupt Practices Act oder örtliche Anti-Korruptionsgesetze darstellen und als Korruption angesehen werden. Es gibt sehr strenge Strafen, die in diesem Fall sowohl Ihnen als auch mir drohen könnten.</a:t>
            </a:r>
            <a:endParaRPr lang="en-US" sz="1350" b="1" i="1" dirty="0">
              <a:solidFill>
                <a:srgbClr val="FFFFFF"/>
              </a:solidFill>
            </a:endParaRPr>
          </a:p>
        </p:txBody>
      </p:sp>
      <p:sp>
        <p:nvSpPr>
          <p:cNvPr id="18" name="TextBox 1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4950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Smalltalk: Teil </a:t>
            </a:r>
            <a:r>
              <a:rPr lang="sr-Latn-RS" sz="2100" b="1" i="0" strike="noStrike" cap="none" spc="0" baseline="0" dirty="0" smtClean="0">
                <a:solidFill>
                  <a:srgbClr val="006D6F"/>
                </a:solidFill>
                <a:effectLst/>
                <a:latin typeface="Arial"/>
                <a:ea typeface="Arial"/>
                <a:cs typeface="Arial"/>
              </a:rPr>
              <a:t>2</a:t>
            </a:r>
            <a:endParaRPr lang="de-DE" sz="2100" b="1" i="0" strike="noStrike" cap="none" spc="0" baseline="0" dirty="0">
              <a:solidFill>
                <a:srgbClr val="006D6F"/>
              </a:solidFill>
              <a:effectLst/>
              <a:latin typeface="Arial"/>
              <a:ea typeface="Arial"/>
              <a:cs typeface="Arial"/>
            </a:endParaRPr>
          </a:p>
          <a:p>
            <a:pPr>
              <a:spcAft>
                <a:spcPts val="1000"/>
              </a:spcAft>
            </a:pPr>
            <a:r>
              <a:rPr lang="de-DE" sz="1300" b="0" i="0" strike="noStrike" cap="none" spc="0" baseline="0" dirty="0">
                <a:solidFill>
                  <a:srgbClr val="181818"/>
                </a:solidFill>
                <a:effectLst/>
                <a:latin typeface="Arial"/>
                <a:ea typeface="Arial"/>
                <a:cs typeface="Arial"/>
              </a:rPr>
              <a:t>Während eines Geschäftsessens mit einem angesehenen HCP sagt dieser zu Ihnen:</a:t>
            </a:r>
          </a:p>
          <a:p>
            <a:pPr marL="228600" lvl="1">
              <a:lnSpc>
                <a:spcPts val="1700"/>
              </a:lnSpc>
              <a:spcAft>
                <a:spcPts val="1000"/>
              </a:spcAft>
            </a:pPr>
            <a:r>
              <a:rPr lang="de-DE" sz="1300" b="0" i="1" strike="noStrike" cap="none" spc="0" baseline="0" dirty="0">
                <a:solidFill>
                  <a:srgbClr val="181818"/>
                </a:solidFill>
                <a:effectLst/>
                <a:latin typeface="Arial"/>
                <a:ea typeface="Arial"/>
                <a:cs typeface="Arial"/>
              </a:rPr>
              <a:t>Wie Sie wissen, verwende ich die Produkte Ihres Unternehmens schon seit langem. Ich habe vor, mein Wissen zu nutzen, um andere Ärzte aufzuklären, und ich würde gerne Ihre Produkte in diesen Operationen einsetzen, wenn Sie mich für meine Bemühungen entschädigen können. Ich werde Ihnen nächste Woche weitere Einzelheiten zukommen lassen. Ich zähle darauf, gute Nachrichten von Ihnen zu erhalten.</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de-DE" sz="1300" b="1" i="0" u="sng" strike="noStrike" cap="none" spc="0" baseline="0" dirty="0">
                <a:solidFill>
                  <a:srgbClr val="1F366A"/>
                </a:solidFill>
                <a:effectLst/>
                <a:uFill>
                  <a:solidFill>
                    <a:srgbClr val="71B1A2"/>
                  </a:solidFill>
                </a:uFill>
                <a:latin typeface="Arial"/>
                <a:ea typeface="Arial"/>
                <a:cs typeface="Arial"/>
              </a:rPr>
              <a:t>Wie sollten Sie reagieren?</a:t>
            </a:r>
            <a:endParaRPr lang="en-US" sz="1300" b="1" u="sng" dirty="0">
              <a:solidFill>
                <a:schemeClr val="accent1"/>
              </a:solidFill>
              <a:uFill>
                <a:solidFill>
                  <a:schemeClr val="accent3"/>
                </a:solidFill>
              </a:uFill>
            </a:endParaRP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30705350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F7E96E7-3BF5-D642-A82E-4028CA715F40}"/>
              </a:ext>
            </a:extLst>
          </p:cNvPr>
          <p:cNvSpPr txBox="1"/>
          <p:nvPr/>
        </p:nvSpPr>
        <p:spPr>
          <a:xfrm>
            <a:off x="3276600" y="2647950"/>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C6F0793-4CC0-5C40-9FE4-53FB92E8699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dirty="0">
                <a:solidFill>
                  <a:srgbClr val="707074"/>
                </a:solidFill>
                <a:effectLst/>
                <a:latin typeface="Arial"/>
                <a:ea typeface="Arial"/>
                <a:cs typeface="Arial"/>
              </a:rPr>
              <a:t>NAME DES UNTERNEHMENS/VERANSTALTUNG/TITEL/LOGO EINFÜGEN</a:t>
            </a:r>
            <a:endParaRPr lang="en-US" sz="1200" dirty="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de-DE" sz="2100" b="1" i="0" strike="noStrike" cap="none" spc="0" baseline="0">
                <a:solidFill>
                  <a:srgbClr val="006D6F"/>
                </a:solidFill>
                <a:effectLst/>
                <a:latin typeface="Arial"/>
                <a:ea typeface="Arial"/>
                <a:cs typeface="Arial"/>
              </a:rPr>
              <a:t>Smalltalk: Teil 3</a:t>
            </a:r>
          </a:p>
          <a:p>
            <a:pPr>
              <a:spcAft>
                <a:spcPts val="1000"/>
              </a:spcAft>
            </a:pPr>
            <a:r>
              <a:rPr lang="de-DE" sz="1300" b="0" i="0" strike="noStrike" cap="none" spc="0" baseline="0">
                <a:solidFill>
                  <a:srgbClr val="181818"/>
                </a:solidFill>
                <a:effectLst/>
                <a:latin typeface="Arial"/>
                <a:ea typeface="Arial"/>
                <a:cs typeface="Arial"/>
              </a:rPr>
              <a:t>Während eines Geschäftsessens mit einem angesehenen HCP sagt dieser zu Ihnen:</a:t>
            </a:r>
          </a:p>
          <a:p>
            <a:pPr marL="228600" lvl="1">
              <a:lnSpc>
                <a:spcPts val="1700"/>
              </a:lnSpc>
              <a:spcAft>
                <a:spcPts val="1000"/>
              </a:spcAft>
            </a:pPr>
            <a:r>
              <a:rPr lang="de-DE" sz="1300" b="0" i="1" strike="noStrike" cap="none" spc="0" baseline="0">
                <a:solidFill>
                  <a:srgbClr val="181818"/>
                </a:solidFill>
                <a:effectLst/>
                <a:latin typeface="Arial"/>
                <a:ea typeface="Arial"/>
                <a:cs typeface="Arial"/>
              </a:rPr>
              <a:t>Wie Sie wissen, engagiere ich mich sehr für eine lokale Wohltätigkeitsorganisation, die in der Gemeinde tätig ist. Eine Spende von 50.000 USD würde uns bei der Erfüllung unserer karitativen Aufgabe sehr gelegen kommen.</a:t>
            </a:r>
          </a:p>
          <a:p>
            <a:pPr indent="-228554">
              <a:spcAft>
                <a:spcPts val="1000"/>
              </a:spcAft>
            </a:pPr>
            <a:r>
              <a:rPr lang="de-DE" sz="1300" b="1" i="0" u="sng" strike="noStrike" cap="none" spc="0" baseline="0">
                <a:solidFill>
                  <a:srgbClr val="1F366A"/>
                </a:solidFill>
                <a:effectLst/>
                <a:uFill>
                  <a:solidFill>
                    <a:srgbClr val="71B1A2"/>
                  </a:solidFill>
                </a:uFill>
                <a:latin typeface="Arial"/>
                <a:ea typeface="Arial"/>
                <a:cs typeface="Arial"/>
              </a:rPr>
              <a:t>Was sollten Sie tun?</a:t>
            </a:r>
            <a:endParaRPr lang="en-US" sz="1300" b="1" u="sng">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41899873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D4E3265-38EF-1149-ADA7-5056C6DF9EA5}"/>
              </a:ext>
            </a:extLst>
          </p:cNvPr>
          <p:cNvSpPr txBox="1"/>
          <p:nvPr/>
        </p:nvSpPr>
        <p:spPr>
          <a:xfrm>
            <a:off x="3276600" y="2647950"/>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de-DE" sz="2100" b="1" i="0" strike="noStrike" cap="none" spc="0" baseline="0">
                <a:solidFill>
                  <a:srgbClr val="006D6F"/>
                </a:solidFill>
                <a:effectLst/>
                <a:latin typeface="Arial"/>
                <a:ea typeface="Arial"/>
                <a:cs typeface="Arial"/>
              </a:rPr>
              <a:t>Smalltalk: Teil 4</a:t>
            </a:r>
          </a:p>
          <a:p>
            <a:pPr>
              <a:spcAft>
                <a:spcPts val="1000"/>
              </a:spcAft>
            </a:pPr>
            <a:r>
              <a:rPr lang="de-DE" sz="1300" b="0" i="0" strike="noStrike" cap="none" spc="0" baseline="0">
                <a:solidFill>
                  <a:srgbClr val="181818"/>
                </a:solidFill>
                <a:effectLst/>
                <a:latin typeface="Arial"/>
                <a:ea typeface="Arial"/>
                <a:cs typeface="Arial"/>
              </a:rPr>
              <a:t>Während eines Geschäftsessens mit einem angesehenen HCP sagt dieser zu Ihnen:</a:t>
            </a:r>
          </a:p>
          <a:p>
            <a:pPr marL="228600" lvl="1">
              <a:lnSpc>
                <a:spcPts val="1700"/>
              </a:lnSpc>
              <a:spcAft>
                <a:spcPts val="1000"/>
              </a:spcAft>
            </a:pPr>
            <a:r>
              <a:rPr lang="de-DE" sz="1300" b="0" i="1" strike="noStrike" cap="none" spc="0" baseline="0">
                <a:solidFill>
                  <a:srgbClr val="181818"/>
                </a:solidFill>
                <a:effectLst/>
                <a:latin typeface="Arial"/>
                <a:ea typeface="Arial"/>
                <a:cs typeface="Arial"/>
              </a:rPr>
              <a:t>Wie Sie wissen, engagiere ich mich sehr für eine lokale Wohltätigkeitsorganisation, die in der Gemeinde tätig ist. Eine Spende von 50.000 USD würde uns bei der Erfüllung unserer karitativen Aufgabe sehr gelegen kommen.</a:t>
            </a:r>
          </a:p>
          <a:p>
            <a:pPr indent="-228554">
              <a:spcAft>
                <a:spcPts val="1000"/>
              </a:spcAft>
            </a:pPr>
            <a:r>
              <a:rPr lang="de-DE" sz="1300" b="1" i="0" u="sng" strike="noStrike" cap="none" spc="0" baseline="0">
                <a:solidFill>
                  <a:srgbClr val="1F366A"/>
                </a:solidFill>
                <a:effectLst/>
                <a:uFill>
                  <a:solidFill>
                    <a:srgbClr val="71B1A2"/>
                  </a:solidFill>
                </a:uFill>
                <a:latin typeface="Arial"/>
                <a:ea typeface="Arial"/>
                <a:cs typeface="Arial"/>
              </a:rPr>
              <a:t>Was sollten Sie tun?</a:t>
            </a:r>
            <a:endParaRPr lang="en-US" sz="1300" b="1" u="sng">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10" name="Rectangl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BB0D8FB-484B-564F-BA96-DBBB71FD1AD0}"/>
              </a:ext>
            </a:extLst>
          </p:cNvPr>
          <p:cNvSpPr/>
          <p:nvPr/>
        </p:nvSpPr>
        <p:spPr>
          <a:xfrm>
            <a:off x="5584243" y="1915616"/>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5" name="TextBox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8793B2A-8AEE-EE4F-9A51-3E9B030149D3}"/>
              </a:ext>
            </a:extLst>
          </p:cNvPr>
          <p:cNvSpPr txBox="1"/>
          <p:nvPr/>
        </p:nvSpPr>
        <p:spPr>
          <a:xfrm>
            <a:off x="5775715" y="2038350"/>
            <a:ext cx="2911086" cy="2800767"/>
          </a:xfrm>
          <a:prstGeom prst="rect">
            <a:avLst/>
          </a:prstGeom>
          <a:noFill/>
        </p:spPr>
        <p:txBody>
          <a:bodyPr wrap="square" rtlCol="0">
            <a:spAutoFit/>
          </a:bodyPr>
          <a:lstStyle/>
          <a:p>
            <a:pPr>
              <a:spcAft>
                <a:spcPts val="500"/>
              </a:spcAft>
            </a:pPr>
            <a:r>
              <a:rPr lang="de-DE" sz="1600" b="0" i="0" strike="noStrike" cap="none" spc="0" baseline="0" dirty="0">
                <a:solidFill>
                  <a:srgbClr val="FFFFFF"/>
                </a:solidFill>
                <a:effectLst/>
                <a:latin typeface="Arial"/>
                <a:ea typeface="Arial"/>
                <a:cs typeface="Arial"/>
              </a:rPr>
              <a:t>Weisen Sie den HCP darauf hin, dass es Ihnen nicht gestattet ist, eine Spende </a:t>
            </a:r>
            <a:r>
              <a:rPr lang="sr-Latn-RS" sz="1600" b="0" i="0" strike="noStrike" cap="none" spc="0" baseline="0" dirty="0" smtClean="0">
                <a:solidFill>
                  <a:srgbClr val="FFFFFF"/>
                </a:solidFill>
                <a:effectLst/>
                <a:latin typeface="Arial"/>
                <a:ea typeface="Arial"/>
                <a:cs typeface="Arial"/>
              </a:rPr>
              <a:t/>
            </a:r>
            <a:br>
              <a:rPr lang="sr-Latn-RS" sz="1600" b="0" i="0" strike="noStrike" cap="none" spc="0" baseline="0" dirty="0" smtClean="0">
                <a:solidFill>
                  <a:srgbClr val="FFFFFF"/>
                </a:solidFill>
                <a:effectLst/>
                <a:latin typeface="Arial"/>
                <a:ea typeface="Arial"/>
                <a:cs typeface="Arial"/>
              </a:rPr>
            </a:br>
            <a:r>
              <a:rPr lang="de-DE" sz="1600" b="0" i="0" strike="noStrike" cap="none" spc="0" baseline="0" dirty="0" smtClean="0">
                <a:solidFill>
                  <a:srgbClr val="FFFFFF"/>
                </a:solidFill>
                <a:effectLst/>
                <a:latin typeface="Arial"/>
                <a:ea typeface="Arial"/>
                <a:cs typeface="Arial"/>
              </a:rPr>
              <a:t>an </a:t>
            </a:r>
            <a:r>
              <a:rPr lang="de-DE" sz="1600" b="0" i="0" strike="noStrike" cap="none" spc="0" baseline="0" dirty="0">
                <a:solidFill>
                  <a:srgbClr val="FFFFFF"/>
                </a:solidFill>
                <a:effectLst/>
                <a:latin typeface="Arial"/>
                <a:ea typeface="Arial"/>
                <a:cs typeface="Arial"/>
              </a:rPr>
              <a:t>eine </a:t>
            </a:r>
            <a:r>
              <a:rPr lang="de-DE" sz="1600" b="0" i="0" strike="noStrike" cap="none" spc="0" baseline="0" dirty="0" smtClean="0">
                <a:solidFill>
                  <a:srgbClr val="FFFFFF"/>
                </a:solidFill>
                <a:effectLst/>
                <a:latin typeface="Arial"/>
                <a:ea typeface="Arial"/>
                <a:cs typeface="Arial"/>
              </a:rPr>
              <a:t>Wohltätigkeits</a:t>
            </a:r>
            <a:r>
              <a:rPr lang="sr-Latn-RS" sz="1600" b="0" i="0" strike="noStrike" cap="none" spc="0" baseline="0" dirty="0" smtClean="0">
                <a:solidFill>
                  <a:srgbClr val="FFFFFF"/>
                </a:solidFill>
                <a:effectLst/>
                <a:latin typeface="Arial"/>
                <a:ea typeface="Arial"/>
                <a:cs typeface="Arial"/>
              </a:rPr>
              <a:t>-</a:t>
            </a:r>
            <a:r>
              <a:rPr lang="de-DE" sz="1600" b="0" i="0" strike="noStrike" cap="none" spc="0" baseline="0" dirty="0" smtClean="0">
                <a:solidFill>
                  <a:srgbClr val="FFFFFF"/>
                </a:solidFill>
                <a:effectLst/>
                <a:latin typeface="Arial"/>
                <a:ea typeface="Arial"/>
                <a:cs typeface="Arial"/>
              </a:rPr>
              <a:t>organisation </a:t>
            </a:r>
            <a:r>
              <a:rPr lang="de-DE" sz="1600" b="0" i="0" strike="noStrike" cap="none" spc="0" baseline="0" dirty="0">
                <a:solidFill>
                  <a:srgbClr val="FFFFFF"/>
                </a:solidFill>
                <a:effectLst/>
                <a:latin typeface="Arial"/>
                <a:ea typeface="Arial"/>
                <a:cs typeface="Arial"/>
              </a:rPr>
              <a:t>seiner Wahl </a:t>
            </a:r>
            <a:r>
              <a:rPr lang="sr-Latn-RS" sz="1600" b="0" i="0" strike="noStrike" cap="none" spc="0" baseline="0" dirty="0" smtClean="0">
                <a:solidFill>
                  <a:srgbClr val="FFFFFF"/>
                </a:solidFill>
                <a:effectLst/>
                <a:latin typeface="Arial"/>
                <a:ea typeface="Arial"/>
                <a:cs typeface="Arial"/>
              </a:rPr>
              <a:t/>
            </a:r>
            <a:br>
              <a:rPr lang="sr-Latn-RS" sz="1600" b="0" i="0" strike="noStrike" cap="none" spc="0" baseline="0" dirty="0" smtClean="0">
                <a:solidFill>
                  <a:srgbClr val="FFFFFF"/>
                </a:solidFill>
                <a:effectLst/>
                <a:latin typeface="Arial"/>
                <a:ea typeface="Arial"/>
                <a:cs typeface="Arial"/>
              </a:rPr>
            </a:br>
            <a:r>
              <a:rPr lang="de-DE" sz="1600" b="0" i="0" strike="noStrike" cap="none" spc="0" baseline="0" dirty="0" smtClean="0">
                <a:solidFill>
                  <a:srgbClr val="FFFFFF"/>
                </a:solidFill>
                <a:effectLst/>
                <a:latin typeface="Arial"/>
                <a:ea typeface="Arial"/>
                <a:cs typeface="Arial"/>
              </a:rPr>
              <a:t>zu </a:t>
            </a:r>
            <a:r>
              <a:rPr lang="de-DE" sz="1600" b="0" i="0" strike="noStrike" cap="none" spc="0" baseline="0" dirty="0">
                <a:solidFill>
                  <a:srgbClr val="FFFFFF"/>
                </a:solidFill>
                <a:effectLst/>
                <a:latin typeface="Arial"/>
                <a:ea typeface="Arial"/>
                <a:cs typeface="Arial"/>
              </a:rPr>
              <a:t>leisten, da dies nach dem Foreign Corrupt Practices </a:t>
            </a:r>
            <a:r>
              <a:rPr lang="sr-Latn-RS" sz="1600" b="0" i="0" strike="noStrike" cap="none" spc="0" baseline="0" dirty="0" smtClean="0">
                <a:solidFill>
                  <a:srgbClr val="FFFFFF"/>
                </a:solidFill>
                <a:effectLst/>
                <a:latin typeface="Arial"/>
                <a:ea typeface="Arial"/>
                <a:cs typeface="Arial"/>
              </a:rPr>
              <a:t/>
            </a:r>
            <a:br>
              <a:rPr lang="sr-Latn-RS" sz="1600" b="0" i="0" strike="noStrike" cap="none" spc="0" baseline="0" dirty="0" smtClean="0">
                <a:solidFill>
                  <a:srgbClr val="FFFFFF"/>
                </a:solidFill>
                <a:effectLst/>
                <a:latin typeface="Arial"/>
                <a:ea typeface="Arial"/>
                <a:cs typeface="Arial"/>
              </a:rPr>
            </a:br>
            <a:r>
              <a:rPr lang="de-DE" sz="1600" b="0" i="0" strike="noStrike" cap="none" spc="0" baseline="0" dirty="0" smtClean="0">
                <a:solidFill>
                  <a:srgbClr val="FFFFFF"/>
                </a:solidFill>
                <a:effectLst/>
                <a:latin typeface="Arial"/>
                <a:ea typeface="Arial"/>
                <a:cs typeface="Arial"/>
              </a:rPr>
              <a:t>Act </a:t>
            </a:r>
            <a:r>
              <a:rPr lang="de-DE" sz="1600" b="0" i="0" strike="noStrike" cap="none" spc="0" baseline="0" dirty="0">
                <a:solidFill>
                  <a:srgbClr val="FFFFFF"/>
                </a:solidFill>
                <a:effectLst/>
                <a:latin typeface="Arial"/>
                <a:ea typeface="Arial"/>
                <a:cs typeface="Arial"/>
              </a:rPr>
              <a:t>und den lokalen Anti-Korruptionsgesetzen als Bestechung angesehen werden könnte.</a:t>
            </a:r>
          </a:p>
        </p:txBody>
      </p:sp>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253228748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B4416CF-C9F8-904E-8298-A4D95443EBAA}"/>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1808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Anfrage für Reisen: Teil 1</a:t>
            </a:r>
          </a:p>
          <a:p>
            <a:pPr>
              <a:spcAft>
                <a:spcPts val="400"/>
              </a:spcAft>
            </a:pPr>
            <a:r>
              <a:rPr lang="de-DE" sz="1150" b="0" i="0" strike="noStrike" cap="none" spc="0" baseline="0" dirty="0">
                <a:solidFill>
                  <a:srgbClr val="181818"/>
                </a:solidFill>
                <a:effectLst/>
                <a:latin typeface="Arial"/>
                <a:ea typeface="Arial"/>
                <a:cs typeface="Arial"/>
              </a:rPr>
              <a:t>Ein HCP-Kunde Ihrer Medizinprodukte bittet Sie, die Kosten für die Reise zum Sitz eines Medizinprodukteherstellers zu übernehmen, um an einem praktischen technischen Gerätetraining teilzunehmen. Der Kunde wünscht außerdem, dass die Reiseroute einen Abstecher zu einem beliebten Urlaubsziel vorsieht. </a:t>
            </a:r>
            <a:r>
              <a:rPr lang="de-DE" sz="1150" b="1" i="0" u="sng" strike="noStrike" cap="none" spc="0" baseline="0" dirty="0">
                <a:solidFill>
                  <a:srgbClr val="1F366A"/>
                </a:solidFill>
                <a:effectLst/>
                <a:uFill>
                  <a:solidFill>
                    <a:srgbClr val="71B1A2"/>
                  </a:solidFill>
                </a:uFill>
                <a:latin typeface="Arial"/>
                <a:ea typeface="Arial"/>
                <a:cs typeface="Arial"/>
              </a:rPr>
              <a:t>Wie sollten Sie reagieren?</a:t>
            </a:r>
          </a:p>
          <a:p>
            <a:pPr marL="342900" indent="-342900">
              <a:spcAft>
                <a:spcPts val="500"/>
              </a:spcAft>
              <a:buClr>
                <a:schemeClr val="accent2"/>
              </a:buClr>
              <a:buFont typeface="+mj-lt"/>
              <a:buAutoNum type="alphaUcPeriod"/>
            </a:pPr>
            <a:r>
              <a:rPr lang="de-DE" sz="1150" b="0" i="0" strike="noStrike" cap="none" spc="0" baseline="0" dirty="0">
                <a:solidFill>
                  <a:srgbClr val="181818"/>
                </a:solidFill>
                <a:effectLst/>
                <a:latin typeface="Arial"/>
                <a:ea typeface="Arial"/>
                <a:cs typeface="Arial"/>
              </a:rPr>
              <a:t>Sie bezahlen die gesamte Reise, da sie einem legitimen Zweck dient.</a:t>
            </a:r>
          </a:p>
          <a:p>
            <a:pPr marL="342900" indent="-342900">
              <a:spcAft>
                <a:spcPts val="500"/>
              </a:spcAft>
              <a:buClr>
                <a:schemeClr val="accent2"/>
              </a:buClr>
              <a:buFont typeface="+mj-lt"/>
              <a:buAutoNum type="alphaUcPeriod"/>
            </a:pPr>
            <a:r>
              <a:rPr lang="de-DE" sz="1150" b="0" i="0" strike="noStrike" cap="none" spc="0" baseline="0" dirty="0">
                <a:solidFill>
                  <a:srgbClr val="181818"/>
                </a:solidFill>
                <a:effectLst/>
                <a:latin typeface="Arial"/>
                <a:ea typeface="Arial"/>
                <a:cs typeface="Arial"/>
              </a:rPr>
              <a:t>Sie bitten ein Reisebüro, die gesamte Reise des Kunden zu bezahlen, und erstatten dann dem Reisebüro die Kosten.</a:t>
            </a:r>
          </a:p>
          <a:p>
            <a:pPr marL="342900" indent="-342900">
              <a:spcAft>
                <a:spcPts val="500"/>
              </a:spcAft>
              <a:buClr>
                <a:schemeClr val="accent2"/>
              </a:buClr>
              <a:buFont typeface="+mj-lt"/>
              <a:buAutoNum type="alphaUcPeriod"/>
            </a:pPr>
            <a:r>
              <a:rPr lang="de-DE" sz="1150" b="0" i="0" strike="noStrike" cap="none" spc="0" baseline="0" dirty="0">
                <a:solidFill>
                  <a:srgbClr val="181818"/>
                </a:solidFill>
                <a:effectLst/>
                <a:latin typeface="Arial"/>
                <a:ea typeface="Arial"/>
                <a:cs typeface="Arial"/>
              </a:rPr>
              <a:t>Sie bezahlen die Reise des Kunden zum Sitz des </a:t>
            </a:r>
            <a:r>
              <a:rPr lang="de-DE" sz="1150" b="0" i="0" strike="noStrike" cap="none" spc="0" baseline="0" dirty="0" smtClean="0">
                <a:solidFill>
                  <a:srgbClr val="181818"/>
                </a:solidFill>
                <a:effectLst/>
                <a:latin typeface="Arial"/>
                <a:ea typeface="Arial"/>
                <a:cs typeface="Arial"/>
              </a:rPr>
              <a:t>Medizin</a:t>
            </a:r>
            <a:r>
              <a:rPr lang="sr-Latn-RS" sz="1150" b="0" i="0" strike="noStrike" cap="none" spc="0" baseline="0" dirty="0" smtClean="0">
                <a:solidFill>
                  <a:srgbClr val="181818"/>
                </a:solidFill>
                <a:effectLst/>
                <a:latin typeface="Arial"/>
                <a:ea typeface="Arial"/>
                <a:cs typeface="Arial"/>
              </a:rPr>
              <a:t>-</a:t>
            </a:r>
            <a:r>
              <a:rPr lang="de-DE" sz="1150" b="0" i="0" strike="noStrike" cap="none" spc="0" baseline="0" dirty="0" smtClean="0">
                <a:solidFill>
                  <a:srgbClr val="181818"/>
                </a:solidFill>
                <a:effectLst/>
                <a:latin typeface="Arial"/>
                <a:ea typeface="Arial"/>
                <a:cs typeface="Arial"/>
              </a:rPr>
              <a:t>produkteherstellers</a:t>
            </a:r>
            <a:r>
              <a:rPr lang="de-DE" sz="1150" b="0" i="0" strike="noStrike" cap="none" spc="0" baseline="0" dirty="0">
                <a:solidFill>
                  <a:srgbClr val="181818"/>
                </a:solidFill>
                <a:effectLst/>
                <a:latin typeface="Arial"/>
                <a:ea typeface="Arial"/>
                <a:cs typeface="Arial"/>
              </a:rPr>
              <a:t>, sofern eine legitime geschäftliche Notwendigkeit besteht, dass dieser HCP an diesem Training teilnimmt. Sie weigern sich jedoch, die Kosten für den Abstecher zu übernehmen, da dieser in keinem Zusammenhang mit dem geschäftlichen Zweck der Reise steht.</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370287650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7" name="Rectangl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D559C64-8299-9046-BEC1-1B7216F9D667}"/>
              </a:ext>
            </a:extLst>
          </p:cNvPr>
          <p:cNvSpPr/>
          <p:nvPr/>
        </p:nvSpPr>
        <p:spPr>
          <a:xfrm>
            <a:off x="5715000" y="1870829"/>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F1A2338-291C-A343-87F6-B04664031DBB}"/>
              </a:ext>
            </a:extLst>
          </p:cNvPr>
          <p:cNvSpPr txBox="1"/>
          <p:nvPr/>
        </p:nvSpPr>
        <p:spPr>
          <a:xfrm>
            <a:off x="5867400" y="2050779"/>
            <a:ext cx="2895600" cy="2752035"/>
          </a:xfrm>
          <a:prstGeom prst="rect">
            <a:avLst/>
          </a:prstGeom>
          <a:noFill/>
        </p:spPr>
        <p:txBody>
          <a:bodyPr wrap="square" rtlCol="0">
            <a:spAutoFit/>
          </a:bodyPr>
          <a:lstStyle/>
          <a:p>
            <a:pPr>
              <a:spcAft>
                <a:spcPts val="1000"/>
              </a:spcAft>
            </a:pPr>
            <a:r>
              <a:rPr lang="de-DE" sz="1500" b="1" i="0" strike="noStrike" cap="none" spc="0" baseline="0" dirty="0">
                <a:solidFill>
                  <a:srgbClr val="FFFFFF"/>
                </a:solidFill>
                <a:effectLst/>
                <a:latin typeface="Arial"/>
                <a:ea typeface="Arial"/>
                <a:cs typeface="Arial"/>
              </a:rPr>
              <a:t>Die richtige Antwort lautet C. </a:t>
            </a:r>
            <a:endParaRPr lang="en-US" dirty="0">
              <a:solidFill>
                <a:srgbClr val="FFFFFF"/>
              </a:solidFill>
            </a:endParaRPr>
          </a:p>
          <a:p>
            <a:r>
              <a:rPr lang="de-DE" sz="1150" b="0" i="0" strike="noStrike" cap="none" spc="0" baseline="0" dirty="0">
                <a:solidFill>
                  <a:srgbClr val="FFFFFF"/>
                </a:solidFill>
                <a:effectLst/>
                <a:latin typeface="Arial"/>
                <a:ea typeface="Arial"/>
                <a:cs typeface="Arial"/>
              </a:rPr>
              <a:t>Die Bezahlung der Reisekosten von HCPs ist gestattet, wenn ein legitimer Zweck oder Bedarf besteht und dies gemäß den internen Verfahren Ihres Unternehmens und dem Vertrag mit dem Hersteller Ihrer Medizinprodukte zulässig ist. Abstecher, die keinem legitimen </a:t>
            </a:r>
            <a:r>
              <a:rPr lang="de-DE" sz="1150" b="0" i="0" strike="noStrike" cap="none" spc="-20" dirty="0">
                <a:solidFill>
                  <a:srgbClr val="FFFFFF"/>
                </a:solidFill>
                <a:effectLst/>
                <a:latin typeface="Arial"/>
                <a:ea typeface="Arial"/>
                <a:cs typeface="Arial"/>
              </a:rPr>
              <a:t>Geschäftszweck dienen, sind grundsätzlich </a:t>
            </a:r>
            <a:r>
              <a:rPr lang="de-DE" sz="1150" b="0" i="0" strike="noStrike" cap="none" spc="0" baseline="0" dirty="0">
                <a:solidFill>
                  <a:srgbClr val="FFFFFF"/>
                </a:solidFill>
                <a:effectLst/>
                <a:latin typeface="Arial"/>
                <a:ea typeface="Arial"/>
                <a:cs typeface="Arial"/>
              </a:rPr>
              <a:t>nicht zulässig. Sie können sich jederzeit an [Ansprechpartner des Unternehmens einfügen] wenden, wenn Sie weitere Informationen darüber benötigen, was </a:t>
            </a:r>
            <a:r>
              <a:rPr lang="sr-Latn-RS" sz="1150" b="0" i="0" strike="noStrike" cap="none" spc="0" baseline="0" dirty="0" smtClean="0">
                <a:solidFill>
                  <a:srgbClr val="FFFFFF"/>
                </a:solidFill>
                <a:effectLst/>
                <a:latin typeface="Arial"/>
                <a:ea typeface="Arial"/>
                <a:cs typeface="Arial"/>
              </a:rPr>
              <a:t/>
            </a:r>
            <a:br>
              <a:rPr lang="sr-Latn-RS" sz="1150" b="0" i="0" strike="noStrike" cap="none" spc="0" baseline="0" dirty="0" smtClean="0">
                <a:solidFill>
                  <a:srgbClr val="FFFFFF"/>
                </a:solidFill>
                <a:effectLst/>
                <a:latin typeface="Arial"/>
                <a:ea typeface="Arial"/>
                <a:cs typeface="Arial"/>
              </a:rPr>
            </a:br>
            <a:r>
              <a:rPr lang="de-DE" sz="1150" b="0" i="0" strike="noStrike" cap="none" spc="0" baseline="0" dirty="0" smtClean="0">
                <a:solidFill>
                  <a:srgbClr val="FFFFFF"/>
                </a:solidFill>
                <a:effectLst/>
                <a:latin typeface="Arial"/>
                <a:ea typeface="Arial"/>
                <a:cs typeface="Arial"/>
              </a:rPr>
              <a:t>im </a:t>
            </a:r>
            <a:r>
              <a:rPr lang="de-DE" sz="1150" b="0" i="0" strike="noStrike" cap="none" spc="0" baseline="0" dirty="0">
                <a:solidFill>
                  <a:srgbClr val="FFFFFF"/>
                </a:solidFill>
                <a:effectLst/>
                <a:latin typeface="Arial"/>
                <a:ea typeface="Arial"/>
                <a:cs typeface="Arial"/>
              </a:rPr>
              <a:t>Umgang mit HCPs erlaubt ist.</a:t>
            </a: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1808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Anfrage für Reisen: Teil </a:t>
            </a:r>
            <a:r>
              <a:rPr lang="sr-Latn-RS" sz="2100" b="1" i="0" strike="noStrike" cap="none" spc="0" baseline="0" dirty="0" smtClean="0">
                <a:solidFill>
                  <a:srgbClr val="006D6F"/>
                </a:solidFill>
                <a:effectLst/>
                <a:latin typeface="Arial"/>
                <a:ea typeface="Arial"/>
                <a:cs typeface="Arial"/>
              </a:rPr>
              <a:t>2</a:t>
            </a:r>
            <a:endParaRPr lang="de-DE" sz="2100" b="1" i="0" strike="noStrike" cap="none" spc="0" baseline="0" dirty="0">
              <a:solidFill>
                <a:srgbClr val="006D6F"/>
              </a:solidFill>
              <a:effectLst/>
              <a:latin typeface="Arial"/>
              <a:ea typeface="Arial"/>
              <a:cs typeface="Arial"/>
            </a:endParaRPr>
          </a:p>
          <a:p>
            <a:pPr>
              <a:spcAft>
                <a:spcPts val="400"/>
              </a:spcAft>
            </a:pPr>
            <a:r>
              <a:rPr lang="de-DE" sz="1150" b="0" i="0" strike="noStrike" cap="none" spc="0" baseline="0" dirty="0">
                <a:solidFill>
                  <a:srgbClr val="181818"/>
                </a:solidFill>
                <a:effectLst/>
                <a:latin typeface="Arial"/>
                <a:ea typeface="Arial"/>
                <a:cs typeface="Arial"/>
              </a:rPr>
              <a:t>Ein HCP-Kunde Ihrer Medizinprodukte bittet Sie, die Kosten für die Reise zum Sitz eines Medizinprodukteherstellers zu übernehmen, um an einem praktischen technischen Gerätetraining teilzunehmen. Der Kunde wünscht außerdem, dass die Reiseroute einen Abstecher zu einem beliebten Urlaubsziel vorsieht. </a:t>
            </a:r>
            <a:r>
              <a:rPr lang="de-DE" sz="1150" b="1" i="0" u="sng" strike="noStrike" cap="none" spc="0" baseline="0" dirty="0">
                <a:solidFill>
                  <a:srgbClr val="1F366A"/>
                </a:solidFill>
                <a:effectLst/>
                <a:uFill>
                  <a:solidFill>
                    <a:srgbClr val="71B1A2"/>
                  </a:solidFill>
                </a:uFill>
                <a:latin typeface="Arial"/>
                <a:ea typeface="Arial"/>
                <a:cs typeface="Arial"/>
              </a:rPr>
              <a:t>Wie sollten Sie reagieren?</a:t>
            </a:r>
          </a:p>
          <a:p>
            <a:pPr marL="342900" indent="-342900">
              <a:spcAft>
                <a:spcPts val="500"/>
              </a:spcAft>
              <a:buClr>
                <a:schemeClr val="accent2"/>
              </a:buClr>
              <a:buFont typeface="+mj-lt"/>
              <a:buAutoNum type="alphaUcPeriod"/>
            </a:pPr>
            <a:r>
              <a:rPr lang="de-DE" sz="1150" b="0" i="0" strike="noStrike" cap="none" spc="0" baseline="0" dirty="0">
                <a:solidFill>
                  <a:srgbClr val="181818"/>
                </a:solidFill>
                <a:effectLst/>
                <a:latin typeface="Arial"/>
                <a:ea typeface="Arial"/>
                <a:cs typeface="Arial"/>
              </a:rPr>
              <a:t>Sie bezahlen die gesamte Reise, da sie einem legitimen Zweck dient.</a:t>
            </a:r>
          </a:p>
          <a:p>
            <a:pPr marL="342900" indent="-342900">
              <a:spcAft>
                <a:spcPts val="500"/>
              </a:spcAft>
              <a:buClr>
                <a:schemeClr val="accent2"/>
              </a:buClr>
              <a:buFont typeface="+mj-lt"/>
              <a:buAutoNum type="alphaUcPeriod"/>
            </a:pPr>
            <a:r>
              <a:rPr lang="de-DE" sz="1150" b="0" i="0" strike="noStrike" cap="none" spc="0" baseline="0" dirty="0">
                <a:solidFill>
                  <a:srgbClr val="181818"/>
                </a:solidFill>
                <a:effectLst/>
                <a:latin typeface="Arial"/>
                <a:ea typeface="Arial"/>
                <a:cs typeface="Arial"/>
              </a:rPr>
              <a:t>Sie bitten ein Reisebüro, die gesamte Reise des Kunden zu bezahlen, und erstatten dann dem Reisebüro die Kosten.</a:t>
            </a:r>
          </a:p>
          <a:p>
            <a:pPr marL="342900" indent="-342900">
              <a:spcAft>
                <a:spcPts val="500"/>
              </a:spcAft>
              <a:buClr>
                <a:schemeClr val="accent2"/>
              </a:buClr>
              <a:buFont typeface="+mj-lt"/>
              <a:buAutoNum type="alphaUcPeriod"/>
            </a:pPr>
            <a:r>
              <a:rPr lang="de-DE" sz="1150" b="0" i="0" strike="noStrike" cap="none" spc="0" baseline="0" dirty="0">
                <a:solidFill>
                  <a:srgbClr val="181818"/>
                </a:solidFill>
                <a:effectLst/>
                <a:latin typeface="Arial"/>
                <a:ea typeface="Arial"/>
                <a:cs typeface="Arial"/>
              </a:rPr>
              <a:t>Sie bezahlen die Reise des Kunden zum Sitz des </a:t>
            </a:r>
            <a:r>
              <a:rPr lang="de-DE" sz="1150" b="0" i="0" strike="noStrike" cap="none" spc="0" baseline="0" dirty="0" smtClean="0">
                <a:solidFill>
                  <a:srgbClr val="181818"/>
                </a:solidFill>
                <a:effectLst/>
                <a:latin typeface="Arial"/>
                <a:ea typeface="Arial"/>
                <a:cs typeface="Arial"/>
              </a:rPr>
              <a:t>Medizin</a:t>
            </a:r>
            <a:r>
              <a:rPr lang="sr-Latn-RS" sz="1150" b="0" i="0" strike="noStrike" cap="none" spc="0" baseline="0" dirty="0" smtClean="0">
                <a:solidFill>
                  <a:srgbClr val="181818"/>
                </a:solidFill>
                <a:effectLst/>
                <a:latin typeface="Arial"/>
                <a:ea typeface="Arial"/>
                <a:cs typeface="Arial"/>
              </a:rPr>
              <a:t>-</a:t>
            </a:r>
            <a:r>
              <a:rPr lang="de-DE" sz="1150" b="0" i="0" strike="noStrike" cap="none" spc="0" baseline="0" dirty="0" smtClean="0">
                <a:solidFill>
                  <a:srgbClr val="181818"/>
                </a:solidFill>
                <a:effectLst/>
                <a:latin typeface="Arial"/>
                <a:ea typeface="Arial"/>
                <a:cs typeface="Arial"/>
              </a:rPr>
              <a:t>produkteherstellers</a:t>
            </a:r>
            <a:r>
              <a:rPr lang="de-DE" sz="1150" b="0" i="0" strike="noStrike" cap="none" spc="0" baseline="0" dirty="0">
                <a:solidFill>
                  <a:srgbClr val="181818"/>
                </a:solidFill>
                <a:effectLst/>
                <a:latin typeface="Arial"/>
                <a:ea typeface="Arial"/>
                <a:cs typeface="Arial"/>
              </a:rPr>
              <a:t>, sofern eine legitime geschäftliche Notwendigkeit besteht, dass dieser HCP an diesem Training teilnimmt. Sie weigern sich jedoch, die Kosten für den Abstecher zu übernehmen, da dieser in keinem Zusammenhang mit dem geschäftlichen Zweck der Reise steht.</a:t>
            </a:r>
          </a:p>
        </p:txBody>
      </p:sp>
      <p:pic>
        <p:nvPicPr>
          <p:cNvPr id="12" name="Pictur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294373186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CB1B2C5-C21C-A54F-8C5D-3D992DE2E9F2}"/>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7" name="TextBox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4950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Konzertkarten: Teil </a:t>
            </a:r>
            <a:r>
              <a:rPr lang="sr-Latn-RS" sz="2100" b="1" i="0" strike="noStrike" cap="none" spc="0" baseline="0" dirty="0" smtClean="0">
                <a:solidFill>
                  <a:srgbClr val="006D6F"/>
                </a:solidFill>
                <a:effectLst/>
                <a:latin typeface="Arial"/>
                <a:ea typeface="Arial"/>
                <a:cs typeface="Arial"/>
              </a:rPr>
              <a:t>1</a:t>
            </a:r>
            <a:endParaRPr lang="de-DE" sz="2100" b="1" i="0" strike="noStrike" cap="none" spc="0" baseline="0" dirty="0">
              <a:solidFill>
                <a:srgbClr val="006D6F"/>
              </a:solidFill>
              <a:effectLst/>
              <a:latin typeface="Arial"/>
              <a:ea typeface="Arial"/>
              <a:cs typeface="Arial"/>
            </a:endParaRPr>
          </a:p>
          <a:p>
            <a:pPr>
              <a:spcAft>
                <a:spcPts val="400"/>
              </a:spcAft>
            </a:pPr>
            <a:r>
              <a:rPr lang="de-DE" sz="1800" b="0" i="0" strike="noStrike" cap="none" spc="0" baseline="0" dirty="0">
                <a:solidFill>
                  <a:srgbClr val="181818"/>
                </a:solidFill>
                <a:effectLst/>
                <a:latin typeface="Arial"/>
                <a:ea typeface="Arial"/>
                <a:cs typeface="Arial"/>
              </a:rPr>
              <a:t>Mary möchte dem Team </a:t>
            </a:r>
            <a:r>
              <a:rPr lang="de-DE" sz="1800" b="0" i="0" strike="noStrike" cap="none" spc="0" baseline="0" dirty="0" smtClean="0">
                <a:solidFill>
                  <a:srgbClr val="181818"/>
                </a:solidFill>
                <a:effectLst/>
                <a:latin typeface="Arial"/>
                <a:ea typeface="Arial"/>
                <a:cs typeface="Arial"/>
              </a:rPr>
              <a:t>von </a:t>
            </a:r>
            <a:r>
              <a:rPr lang="en-GB" dirty="0" err="1" smtClean="0">
                <a:solidFill>
                  <a:schemeClr val="bg1">
                    <a:lumMod val="10000"/>
                  </a:schemeClr>
                </a:solidFill>
              </a:rPr>
              <a:t>Kranken</a:t>
            </a:r>
            <a:r>
              <a:rPr lang="en-GB" dirty="0" smtClean="0">
                <a:solidFill>
                  <a:schemeClr val="bg1">
                    <a:lumMod val="10000"/>
                  </a:schemeClr>
                </a:solidFill>
              </a:rPr>
              <a:t>-</a:t>
            </a:r>
            <a:r>
              <a:rPr lang="en-GB" dirty="0">
                <a:solidFill>
                  <a:schemeClr val="bg1">
                    <a:lumMod val="10000"/>
                  </a:schemeClr>
                </a:solidFill>
              </a:rPr>
              <a:t/>
            </a:r>
            <a:br>
              <a:rPr lang="en-GB" dirty="0">
                <a:solidFill>
                  <a:schemeClr val="bg1">
                    <a:lumMod val="10000"/>
                  </a:schemeClr>
                </a:solidFill>
              </a:rPr>
            </a:br>
            <a:r>
              <a:rPr lang="en-GB" dirty="0" err="1" smtClean="0">
                <a:solidFill>
                  <a:schemeClr val="bg1">
                    <a:lumMod val="10000"/>
                  </a:schemeClr>
                </a:solidFill>
              </a:rPr>
              <a:t>schwestern</a:t>
            </a:r>
            <a:r>
              <a:rPr lang="en-GB" dirty="0" smtClean="0">
                <a:solidFill>
                  <a:schemeClr val="bg1">
                    <a:lumMod val="10000"/>
                  </a:schemeClr>
                </a:solidFill>
              </a:rPr>
              <a:t> </a:t>
            </a:r>
            <a:r>
              <a:rPr lang="de-DE" sz="1800" b="0" i="0" strike="noStrike" cap="none" spc="0" baseline="0" dirty="0" smtClean="0">
                <a:solidFill>
                  <a:srgbClr val="181818"/>
                </a:solidFill>
                <a:effectLst/>
                <a:latin typeface="Arial"/>
                <a:ea typeface="Arial"/>
                <a:cs typeface="Arial"/>
              </a:rPr>
              <a:t>des </a:t>
            </a:r>
            <a:r>
              <a:rPr lang="de-DE" sz="1800" b="0" i="0" strike="noStrike" cap="none" spc="0" baseline="0" dirty="0">
                <a:solidFill>
                  <a:srgbClr val="181818"/>
                </a:solidFill>
                <a:effectLst/>
                <a:latin typeface="Arial"/>
                <a:ea typeface="Arial"/>
                <a:cs typeface="Arial"/>
              </a:rPr>
              <a:t>Krankenhauses, in dem sie tätig ist, ein Geschenk machen.</a:t>
            </a:r>
          </a:p>
          <a:p>
            <a:pPr>
              <a:spcAft>
                <a:spcPts val="1000"/>
              </a:spcAft>
            </a:pPr>
            <a:r>
              <a:rPr lang="de-DE" sz="1800" b="0" i="0" strike="noStrike" cap="none" spc="0" baseline="0" dirty="0">
                <a:solidFill>
                  <a:srgbClr val="181818"/>
                </a:solidFill>
                <a:effectLst/>
                <a:latin typeface="Arial"/>
                <a:ea typeface="Arial"/>
                <a:cs typeface="Arial"/>
              </a:rPr>
              <a:t>Sie möchte jedem ein „bescheidenes“ Ticket für ein Konzert schenken, das lediglich 60 USD pro Person kostet. </a:t>
            </a:r>
          </a:p>
          <a:p>
            <a:pPr>
              <a:spcAft>
                <a:spcPts val="400"/>
              </a:spcAft>
            </a:pPr>
            <a:r>
              <a:rPr lang="de-DE" sz="1800" b="1" i="0" u="sng" strike="noStrike" cap="none" spc="0" baseline="0" dirty="0">
                <a:solidFill>
                  <a:srgbClr val="1F366A"/>
                </a:solidFill>
                <a:effectLst/>
                <a:uFill>
                  <a:solidFill>
                    <a:srgbClr val="71B1A2"/>
                  </a:solidFill>
                </a:uFill>
                <a:latin typeface="Arial"/>
                <a:ea typeface="Arial"/>
                <a:cs typeface="Arial"/>
              </a:rPr>
              <a:t>Frage: </a:t>
            </a:r>
            <a:r>
              <a:rPr lang="de-DE" sz="1800" b="0" i="0" u="sng" strike="noStrike" cap="none" spc="0" baseline="0" dirty="0">
                <a:solidFill>
                  <a:srgbClr val="1F366A"/>
                </a:solidFill>
                <a:effectLst/>
                <a:uFill>
                  <a:solidFill>
                    <a:srgbClr val="71B1A2"/>
                  </a:solidFill>
                </a:uFill>
                <a:latin typeface="Arial"/>
                <a:ea typeface="Arial"/>
                <a:cs typeface="Arial"/>
              </a:rPr>
              <a:t>Darf Mary das machen?</a:t>
            </a: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403242796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4495031" cy="3139321"/>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Konzertkarten: Teil 2</a:t>
            </a:r>
          </a:p>
          <a:p>
            <a:pPr>
              <a:spcAft>
                <a:spcPts val="400"/>
              </a:spcAft>
            </a:pPr>
            <a:r>
              <a:rPr lang="de-DE" sz="1800" b="0" i="0" strike="noStrike" cap="none" spc="0" baseline="0" dirty="0">
                <a:solidFill>
                  <a:srgbClr val="181818"/>
                </a:solidFill>
                <a:effectLst/>
                <a:latin typeface="Arial"/>
                <a:ea typeface="Arial"/>
                <a:cs typeface="Arial"/>
              </a:rPr>
              <a:t>Mary möchte dem Team von </a:t>
            </a:r>
            <a:r>
              <a:rPr lang="en-GB" dirty="0" err="1">
                <a:solidFill>
                  <a:schemeClr val="bg1">
                    <a:lumMod val="10000"/>
                  </a:schemeClr>
                </a:solidFill>
              </a:rPr>
              <a:t>Kranken</a:t>
            </a:r>
            <a:r>
              <a:rPr lang="en-GB" dirty="0">
                <a:solidFill>
                  <a:schemeClr val="bg1">
                    <a:lumMod val="10000"/>
                  </a:schemeClr>
                </a:solidFill>
              </a:rPr>
              <a:t>-</a:t>
            </a:r>
            <a:br>
              <a:rPr lang="en-GB" dirty="0">
                <a:solidFill>
                  <a:schemeClr val="bg1">
                    <a:lumMod val="10000"/>
                  </a:schemeClr>
                </a:solidFill>
              </a:rPr>
            </a:br>
            <a:r>
              <a:rPr lang="en-GB" dirty="0" err="1" smtClean="0">
                <a:solidFill>
                  <a:schemeClr val="bg1">
                    <a:lumMod val="10000"/>
                  </a:schemeClr>
                </a:solidFill>
              </a:rPr>
              <a:t>schwestern</a:t>
            </a:r>
            <a:r>
              <a:rPr lang="en-GB" dirty="0" smtClean="0">
                <a:solidFill>
                  <a:schemeClr val="bg1">
                    <a:lumMod val="10000"/>
                  </a:schemeClr>
                </a:solidFill>
              </a:rPr>
              <a:t> </a:t>
            </a:r>
            <a:r>
              <a:rPr lang="de-DE" sz="1800" b="0" i="0" strike="noStrike" cap="none" spc="0" baseline="0" dirty="0" smtClean="0">
                <a:solidFill>
                  <a:srgbClr val="181818"/>
                </a:solidFill>
                <a:effectLst/>
                <a:latin typeface="Arial"/>
                <a:ea typeface="Arial"/>
                <a:cs typeface="Arial"/>
              </a:rPr>
              <a:t>des </a:t>
            </a:r>
            <a:r>
              <a:rPr lang="de-DE" sz="1800" b="0" i="0" strike="noStrike" cap="none" spc="0" baseline="0" dirty="0">
                <a:solidFill>
                  <a:srgbClr val="181818"/>
                </a:solidFill>
                <a:effectLst/>
                <a:latin typeface="Arial"/>
                <a:ea typeface="Arial"/>
                <a:cs typeface="Arial"/>
              </a:rPr>
              <a:t>Krankenhauses, in dem sie tätig ist, ein Geschenk machen.</a:t>
            </a:r>
          </a:p>
          <a:p>
            <a:pPr>
              <a:spcAft>
                <a:spcPts val="1000"/>
              </a:spcAft>
            </a:pPr>
            <a:r>
              <a:rPr lang="de-DE" sz="1800" b="0" i="0" strike="noStrike" cap="none" spc="0" baseline="0" dirty="0">
                <a:solidFill>
                  <a:srgbClr val="181818"/>
                </a:solidFill>
                <a:effectLst/>
                <a:latin typeface="Arial"/>
                <a:ea typeface="Arial"/>
                <a:cs typeface="Arial"/>
              </a:rPr>
              <a:t>Sie möchte jedem ein „bescheidenes“ Ticket für ein Konzert schenken, das lediglich 60 USD pro Person kostet. </a:t>
            </a:r>
          </a:p>
          <a:p>
            <a:pPr>
              <a:spcAft>
                <a:spcPts val="400"/>
              </a:spcAft>
            </a:pPr>
            <a:r>
              <a:rPr lang="de-DE" sz="1800" b="1" i="0" u="sng" strike="noStrike" cap="none" spc="0" baseline="0" dirty="0">
                <a:solidFill>
                  <a:srgbClr val="1F366A"/>
                </a:solidFill>
                <a:effectLst/>
                <a:uFill>
                  <a:solidFill>
                    <a:srgbClr val="71B1A2"/>
                  </a:solidFill>
                </a:uFill>
                <a:latin typeface="Arial"/>
                <a:ea typeface="Arial"/>
                <a:cs typeface="Arial"/>
              </a:rPr>
              <a:t>Frage: </a:t>
            </a:r>
            <a:r>
              <a:rPr lang="de-DE" sz="1800" b="0" i="0" u="sng" strike="noStrike" cap="none" spc="0" baseline="0" dirty="0">
                <a:solidFill>
                  <a:srgbClr val="1F366A"/>
                </a:solidFill>
                <a:effectLst/>
                <a:uFill>
                  <a:solidFill>
                    <a:srgbClr val="71B1A2"/>
                  </a:solidFill>
                </a:uFill>
                <a:latin typeface="Arial"/>
                <a:ea typeface="Arial"/>
                <a:cs typeface="Arial"/>
              </a:rPr>
              <a:t>Darf Mary das machen?</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8574E3F-46A0-D94C-97EA-680844B36AE5}"/>
              </a:ext>
            </a:extLst>
          </p:cNvPr>
          <p:cNvSpPr/>
          <p:nvPr/>
        </p:nvSpPr>
        <p:spPr>
          <a:xfrm>
            <a:off x="5334000" y="1915616"/>
            <a:ext cx="3428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E0903D5-212F-4B43-90F7-156DC654C2FD}"/>
              </a:ext>
            </a:extLst>
          </p:cNvPr>
          <p:cNvSpPr txBox="1"/>
          <p:nvPr/>
        </p:nvSpPr>
        <p:spPr>
          <a:xfrm>
            <a:off x="5600702" y="2147827"/>
            <a:ext cx="2971800" cy="2585323"/>
          </a:xfrm>
          <a:prstGeom prst="rect">
            <a:avLst/>
          </a:prstGeom>
          <a:noFill/>
        </p:spPr>
        <p:txBody>
          <a:bodyPr wrap="square" rtlCol="0">
            <a:spAutoFit/>
          </a:bodyPr>
          <a:lstStyle/>
          <a:p>
            <a:pPr>
              <a:spcAft>
                <a:spcPts val="500"/>
              </a:spcAft>
            </a:pPr>
            <a:r>
              <a:rPr lang="de-DE" sz="1350" b="0" i="0" strike="noStrike" cap="none" spc="0" baseline="0" dirty="0">
                <a:solidFill>
                  <a:srgbClr val="FFFFFF"/>
                </a:solidFill>
                <a:effectLst/>
                <a:latin typeface="Arial"/>
                <a:ea typeface="Arial"/>
                <a:cs typeface="Arial"/>
              </a:rPr>
              <a:t>Nein. Erlaubt sind nur Gegenstände, die eine echte pädagogische Funktion haben oder den Patienten zugute kommen, wie z. B. Lehrbücher, sofern sie von </a:t>
            </a:r>
            <a:r>
              <a:rPr lang="de-DE" sz="1350" b="0" i="1" strike="noStrike" cap="none" spc="0" baseline="0" dirty="0">
                <a:solidFill>
                  <a:srgbClr val="FFFFFF"/>
                </a:solidFill>
                <a:effectLst/>
                <a:latin typeface="Arial"/>
                <a:ea typeface="Arial"/>
                <a:cs typeface="Arial"/>
              </a:rPr>
              <a:t>geringem</a:t>
            </a:r>
            <a:r>
              <a:rPr lang="de-DE" sz="1350" b="0" i="0" strike="noStrike" cap="none" spc="0" baseline="0" dirty="0">
                <a:solidFill>
                  <a:srgbClr val="FFFFFF"/>
                </a:solidFill>
                <a:effectLst/>
                <a:latin typeface="Arial"/>
                <a:ea typeface="Arial"/>
                <a:cs typeface="Arial"/>
              </a:rPr>
              <a:t> Wert sind und mit den örtlichen Gesetzen übereinstimmen. Man muss unbedingt darauf achten, dass ein Geschenk von anderen nicht als potenzielles Mittel zur korrupten Beeinflussung wahrgenommen </a:t>
            </a:r>
            <a:r>
              <a:rPr lang="sr-Latn-RS" sz="1350" b="0" i="0" strike="noStrike" cap="none" spc="0" baseline="0" dirty="0" smtClean="0">
                <a:solidFill>
                  <a:srgbClr val="FFFFFF"/>
                </a:solidFill>
                <a:effectLst/>
                <a:latin typeface="Arial"/>
                <a:ea typeface="Arial"/>
                <a:cs typeface="Arial"/>
              </a:rPr>
              <a:t/>
            </a:r>
            <a:br>
              <a:rPr lang="sr-Latn-RS" sz="1350" b="0" i="0" strike="noStrike" cap="none" spc="0" baseline="0" dirty="0" smtClean="0">
                <a:solidFill>
                  <a:srgbClr val="FFFFFF"/>
                </a:solidFill>
                <a:effectLst/>
                <a:latin typeface="Arial"/>
                <a:ea typeface="Arial"/>
                <a:cs typeface="Arial"/>
              </a:rPr>
            </a:br>
            <a:r>
              <a:rPr lang="de-DE" sz="1350" b="0" i="0" strike="noStrike" cap="none" spc="0" baseline="0" dirty="0" smtClean="0">
                <a:solidFill>
                  <a:srgbClr val="FFFFFF"/>
                </a:solidFill>
                <a:effectLst/>
                <a:latin typeface="Arial"/>
                <a:ea typeface="Arial"/>
                <a:cs typeface="Arial"/>
              </a:rPr>
              <a:t>wird </a:t>
            </a:r>
            <a:r>
              <a:rPr lang="de-DE" sz="1350" b="0" i="0" strike="noStrike" cap="none" spc="0" baseline="0" dirty="0">
                <a:solidFill>
                  <a:srgbClr val="FFFFFF"/>
                </a:solidFill>
                <a:effectLst/>
                <a:latin typeface="Arial"/>
                <a:ea typeface="Arial"/>
                <a:cs typeface="Arial"/>
              </a:rPr>
              <a:t>oder werden kann.</a:t>
            </a:r>
          </a:p>
        </p:txBody>
      </p:sp>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89375142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48BEBB-F1F0-5849-8E5E-A0C335B70533}"/>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DEFF0EA-0938-0B48-9C7F-7B611D0AC651}"/>
              </a:ext>
            </a:extLst>
          </p:cNvPr>
          <p:cNvSpPr txBox="1"/>
          <p:nvPr/>
        </p:nvSpPr>
        <p:spPr>
          <a:xfrm>
            <a:off x="381769" y="1870829"/>
            <a:ext cx="5714231" cy="2885405"/>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Landesdenkmal: Teil 1</a:t>
            </a:r>
          </a:p>
          <a:p>
            <a:pPr>
              <a:spcAft>
                <a:spcPts val="400"/>
              </a:spcAft>
            </a:pPr>
            <a:r>
              <a:rPr lang="de-DE" sz="1500" b="0" i="0" strike="noStrike" cap="none" spc="0" baseline="0" dirty="0">
                <a:solidFill>
                  <a:srgbClr val="181818"/>
                </a:solidFill>
                <a:effectLst/>
                <a:latin typeface="Arial"/>
                <a:ea typeface="Arial"/>
                <a:cs typeface="Arial"/>
              </a:rPr>
              <a:t>Die Schwester eines Mitarbeiters des Gesundheitsministeriums sitzt im Vorstand einer Wohltätigkeitsorganisation, die im ganzen Land verschiedene Mittel für philanthropische Zwecke spendet.</a:t>
            </a:r>
          </a:p>
          <a:p>
            <a:pPr>
              <a:spcAft>
                <a:spcPts val="1000"/>
              </a:spcAft>
            </a:pPr>
            <a:r>
              <a:rPr lang="de-DE" sz="1500" b="0" i="0" strike="noStrike" cap="none" spc="0" baseline="0" dirty="0">
                <a:solidFill>
                  <a:srgbClr val="181818"/>
                </a:solidFill>
                <a:effectLst/>
                <a:latin typeface="Arial"/>
                <a:ea typeface="Arial"/>
                <a:cs typeface="Arial"/>
              </a:rPr>
              <a:t>Die Organisation hat Ihr Unternehmen um eine Spende in Höhe </a:t>
            </a:r>
            <a:r>
              <a:rPr lang="de-DE" sz="1500" spc="-30" dirty="0">
                <a:solidFill>
                  <a:srgbClr val="181818"/>
                </a:solidFill>
                <a:latin typeface="Arial"/>
                <a:ea typeface="Arial"/>
                <a:cs typeface="Arial"/>
              </a:rPr>
              <a:t>von 10.000 USD für die Renovierung eines staatlichen Denkmals </a:t>
            </a:r>
            <a:r>
              <a:rPr lang="de-DE" sz="1500" b="0" i="0" strike="noStrike" cap="none" spc="0" baseline="0" dirty="0">
                <a:solidFill>
                  <a:srgbClr val="181818"/>
                </a:solidFill>
                <a:effectLst/>
                <a:latin typeface="Arial"/>
                <a:ea typeface="Arial"/>
                <a:cs typeface="Arial"/>
              </a:rPr>
              <a:t>gebeten, im Gegenzug für ein privates Abendessen mit dem Gesundheitsministerium.</a:t>
            </a:r>
          </a:p>
          <a:p>
            <a:pPr>
              <a:spcAft>
                <a:spcPts val="400"/>
              </a:spcAft>
            </a:pPr>
            <a:r>
              <a:rPr lang="de-DE" sz="1500" b="1" i="0" u="sng" strike="noStrike" cap="none" spc="30" dirty="0">
                <a:solidFill>
                  <a:srgbClr val="1F366A"/>
                </a:solidFill>
                <a:effectLst/>
                <a:uFill>
                  <a:solidFill>
                    <a:srgbClr val="71B1A2"/>
                  </a:solidFill>
                </a:uFill>
                <a:latin typeface="Arial"/>
                <a:ea typeface="Arial"/>
                <a:cs typeface="Arial"/>
              </a:rPr>
              <a:t>Frage: </a:t>
            </a:r>
            <a:r>
              <a:rPr lang="de-DE" sz="1500" b="0" i="0" u="sng" strike="noStrike" cap="none" spc="30" dirty="0">
                <a:solidFill>
                  <a:srgbClr val="1F366A"/>
                </a:solidFill>
                <a:effectLst/>
                <a:uFill>
                  <a:solidFill>
                    <a:srgbClr val="71B1A2"/>
                  </a:solidFill>
                </a:uFill>
                <a:latin typeface="Arial"/>
                <a:ea typeface="Arial"/>
                <a:cs typeface="Arial"/>
              </a:rPr>
              <a:t>Sollten Sie der Organisation einen Beitrag zukommen lassen?</a:t>
            </a:r>
            <a:endParaRPr lang="en-US" sz="1500" u="sng" spc="30" dirty="0">
              <a:solidFill>
                <a:schemeClr val="accent1"/>
              </a:solidFill>
              <a:uFill>
                <a:solidFill>
                  <a:schemeClr val="accent3"/>
                </a:solidFill>
              </a:uFill>
            </a:endParaRPr>
          </a:p>
        </p:txBody>
      </p:sp>
      <p:pic>
        <p:nvPicPr>
          <p:cNvPr id="8" name="Pictur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426939870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Umgang mit Health Care Professionals und Amtsträgern</a:t>
            </a:r>
          </a:p>
        </p:txBody>
      </p:sp>
      <p:sp>
        <p:nvSpPr>
          <p:cNvPr id="12" name="Rectangle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FD3CBA2-9CA8-CE49-A81E-19E145570045}"/>
              </a:ext>
            </a:extLst>
          </p:cNvPr>
          <p:cNvSpPr/>
          <p:nvPr/>
        </p:nvSpPr>
        <p:spPr>
          <a:xfrm>
            <a:off x="6096000" y="1915616"/>
            <a:ext cx="2666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3" name="TextBox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329D059-9034-1C40-86F3-AEB14B4A9F15}"/>
              </a:ext>
            </a:extLst>
          </p:cNvPr>
          <p:cNvSpPr txBox="1"/>
          <p:nvPr/>
        </p:nvSpPr>
        <p:spPr>
          <a:xfrm>
            <a:off x="6314204" y="2124744"/>
            <a:ext cx="2229821" cy="2622256"/>
          </a:xfrm>
          <a:prstGeom prst="rect">
            <a:avLst/>
          </a:prstGeom>
          <a:noFill/>
        </p:spPr>
        <p:txBody>
          <a:bodyPr wrap="square" rtlCol="0">
            <a:spAutoFit/>
          </a:bodyPr>
          <a:lstStyle/>
          <a:p>
            <a:pPr>
              <a:spcAft>
                <a:spcPts val="500"/>
              </a:spcAft>
            </a:pPr>
            <a:r>
              <a:rPr lang="de-DE" sz="1370" b="0" i="0" strike="noStrike" cap="none" spc="0" baseline="0" dirty="0">
                <a:solidFill>
                  <a:srgbClr val="FFFFFF"/>
                </a:solidFill>
                <a:effectLst/>
                <a:latin typeface="Arial"/>
                <a:ea typeface="Arial"/>
                <a:cs typeface="Arial"/>
              </a:rPr>
              <a:t>Nein. Wohltätige Spenden dürfen niemals im Austausch für unzulässige Einflussnahme gegeben werden. Denken Sie daran, dass sich </a:t>
            </a:r>
            <a:r>
              <a:rPr lang="sr-Latn-RS" sz="1370" b="0" i="0" strike="noStrike" cap="none" spc="0" baseline="0" dirty="0" smtClean="0">
                <a:solidFill>
                  <a:srgbClr val="FFFFFF"/>
                </a:solidFill>
                <a:effectLst/>
                <a:latin typeface="Arial"/>
                <a:ea typeface="Arial"/>
                <a:cs typeface="Arial"/>
              </a:rPr>
              <a:t/>
            </a:r>
            <a:br>
              <a:rPr lang="sr-Latn-RS" sz="1370" b="0" i="0" strike="noStrike" cap="none" spc="0" baseline="0" dirty="0" smtClean="0">
                <a:solidFill>
                  <a:srgbClr val="FFFFFF"/>
                </a:solidFill>
                <a:effectLst/>
                <a:latin typeface="Arial"/>
                <a:ea typeface="Arial"/>
                <a:cs typeface="Arial"/>
              </a:rPr>
            </a:br>
            <a:r>
              <a:rPr lang="de-DE" sz="1370" b="0" i="0" strike="noStrike" cap="none" spc="0" baseline="0" dirty="0" smtClean="0">
                <a:solidFill>
                  <a:srgbClr val="FFFFFF"/>
                </a:solidFill>
                <a:effectLst/>
                <a:latin typeface="Arial"/>
                <a:ea typeface="Arial"/>
                <a:cs typeface="Arial"/>
              </a:rPr>
              <a:t>die </a:t>
            </a:r>
            <a:r>
              <a:rPr lang="de-DE" sz="1370" b="0" i="0" strike="noStrike" cap="none" spc="0" baseline="0" dirty="0">
                <a:solidFill>
                  <a:srgbClr val="FFFFFF"/>
                </a:solidFill>
                <a:effectLst/>
                <a:latin typeface="Arial"/>
                <a:ea typeface="Arial"/>
                <a:cs typeface="Arial"/>
              </a:rPr>
              <a:t>Verbote der Antikorruptionsgesetze </a:t>
            </a:r>
            <a:r>
              <a:rPr lang="sr-Latn-RS" sz="1370" b="0" i="0" strike="noStrike" cap="none" spc="0" baseline="0" dirty="0" smtClean="0">
                <a:solidFill>
                  <a:srgbClr val="FFFFFF"/>
                </a:solidFill>
                <a:effectLst/>
                <a:latin typeface="Arial"/>
                <a:ea typeface="Arial"/>
                <a:cs typeface="Arial"/>
              </a:rPr>
              <a:t/>
            </a:r>
            <a:br>
              <a:rPr lang="sr-Latn-RS" sz="1370" b="0" i="0" strike="noStrike" cap="none" spc="0" baseline="0" dirty="0" smtClean="0">
                <a:solidFill>
                  <a:srgbClr val="FFFFFF"/>
                </a:solidFill>
                <a:effectLst/>
                <a:latin typeface="Arial"/>
                <a:ea typeface="Arial"/>
                <a:cs typeface="Arial"/>
              </a:rPr>
            </a:br>
            <a:r>
              <a:rPr lang="de-DE" sz="1370" b="0" i="0" strike="noStrike" cap="none" spc="0" baseline="0" dirty="0" smtClean="0">
                <a:solidFill>
                  <a:srgbClr val="FFFFFF"/>
                </a:solidFill>
                <a:effectLst/>
                <a:latin typeface="Arial"/>
                <a:ea typeface="Arial"/>
                <a:cs typeface="Arial"/>
              </a:rPr>
              <a:t>in </a:t>
            </a:r>
            <a:r>
              <a:rPr lang="de-DE" sz="1370" b="0" i="0" strike="noStrike" cap="none" spc="0" baseline="0" dirty="0">
                <a:solidFill>
                  <a:srgbClr val="FFFFFF"/>
                </a:solidFill>
                <a:effectLst/>
                <a:latin typeface="Arial"/>
                <a:ea typeface="Arial"/>
                <a:cs typeface="Arial"/>
              </a:rPr>
              <a:t>einigen Fällen auch </a:t>
            </a:r>
            <a:r>
              <a:rPr lang="sr-Latn-RS" sz="1370" b="0" i="0" strike="noStrike" cap="none" spc="0" baseline="0" dirty="0" smtClean="0">
                <a:solidFill>
                  <a:srgbClr val="FFFFFF"/>
                </a:solidFill>
                <a:effectLst/>
                <a:latin typeface="Arial"/>
                <a:ea typeface="Arial"/>
                <a:cs typeface="Arial"/>
              </a:rPr>
              <a:t/>
            </a:r>
            <a:br>
              <a:rPr lang="sr-Latn-RS" sz="1370" b="0" i="0" strike="noStrike" cap="none" spc="0" baseline="0" dirty="0" smtClean="0">
                <a:solidFill>
                  <a:srgbClr val="FFFFFF"/>
                </a:solidFill>
                <a:effectLst/>
                <a:latin typeface="Arial"/>
                <a:ea typeface="Arial"/>
                <a:cs typeface="Arial"/>
              </a:rPr>
            </a:br>
            <a:r>
              <a:rPr lang="de-DE" sz="1370" b="0" i="0" strike="noStrike" cap="none" spc="0" baseline="0" dirty="0" smtClean="0">
                <a:solidFill>
                  <a:srgbClr val="FFFFFF"/>
                </a:solidFill>
                <a:effectLst/>
                <a:latin typeface="Arial"/>
                <a:ea typeface="Arial"/>
                <a:cs typeface="Arial"/>
              </a:rPr>
              <a:t>auf </a:t>
            </a:r>
            <a:r>
              <a:rPr lang="de-DE" sz="1370" b="0" i="0" strike="noStrike" cap="none" spc="0" baseline="0" dirty="0">
                <a:solidFill>
                  <a:srgbClr val="FFFFFF"/>
                </a:solidFill>
                <a:effectLst/>
                <a:latin typeface="Arial"/>
                <a:ea typeface="Arial"/>
                <a:cs typeface="Arial"/>
              </a:rPr>
              <a:t>die Ehegatten und Familienmitglieder von Amtsträgern erstrecken.</a:t>
            </a:r>
          </a:p>
        </p:txBody>
      </p:sp>
      <p:sp>
        <p:nvSpPr>
          <p:cNvPr id="8" name="TextBox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DEFF0EA-0938-0B48-9C7F-7B611D0AC651}"/>
              </a:ext>
            </a:extLst>
          </p:cNvPr>
          <p:cNvSpPr txBox="1"/>
          <p:nvPr/>
        </p:nvSpPr>
        <p:spPr>
          <a:xfrm>
            <a:off x="381769" y="1870829"/>
            <a:ext cx="5714231" cy="2885405"/>
          </a:xfrm>
          <a:prstGeom prst="rect">
            <a:avLst/>
          </a:prstGeom>
          <a:noFill/>
        </p:spPr>
        <p:txBody>
          <a:bodyPr wrap="square" rtlCol="0">
            <a:noAutofit/>
          </a:bodyPr>
          <a:lstStyle/>
          <a:p>
            <a:pPr>
              <a:spcAft>
                <a:spcPts val="400"/>
              </a:spcAft>
            </a:pPr>
            <a:r>
              <a:rPr lang="de-DE" sz="2100" b="1" i="0" strike="noStrike" cap="none" spc="0" baseline="0" dirty="0">
                <a:solidFill>
                  <a:srgbClr val="006D6F"/>
                </a:solidFill>
                <a:effectLst/>
                <a:latin typeface="Arial"/>
                <a:ea typeface="Arial"/>
                <a:cs typeface="Arial"/>
              </a:rPr>
              <a:t>Landesdenkmal: Teil </a:t>
            </a:r>
            <a:r>
              <a:rPr lang="sr-Latn-RS" sz="2100" b="1" i="0" strike="noStrike" cap="none" spc="0" baseline="0" dirty="0" smtClean="0">
                <a:solidFill>
                  <a:srgbClr val="006D6F"/>
                </a:solidFill>
                <a:effectLst/>
                <a:latin typeface="Arial"/>
                <a:ea typeface="Arial"/>
                <a:cs typeface="Arial"/>
              </a:rPr>
              <a:t>2</a:t>
            </a:r>
            <a:endParaRPr lang="de-DE" sz="2100" b="1" i="0" strike="noStrike" cap="none" spc="0" baseline="0" dirty="0">
              <a:solidFill>
                <a:srgbClr val="006D6F"/>
              </a:solidFill>
              <a:effectLst/>
              <a:latin typeface="Arial"/>
              <a:ea typeface="Arial"/>
              <a:cs typeface="Arial"/>
            </a:endParaRPr>
          </a:p>
          <a:p>
            <a:pPr>
              <a:spcAft>
                <a:spcPts val="400"/>
              </a:spcAft>
            </a:pPr>
            <a:r>
              <a:rPr lang="de-DE" sz="1500" b="0" i="0" strike="noStrike" cap="none" spc="0" baseline="0" dirty="0">
                <a:solidFill>
                  <a:srgbClr val="181818"/>
                </a:solidFill>
                <a:effectLst/>
                <a:latin typeface="Arial"/>
                <a:ea typeface="Arial"/>
                <a:cs typeface="Arial"/>
              </a:rPr>
              <a:t>Die Schwester eines Mitarbeiters des Gesundheitsministeriums sitzt im Vorstand einer Wohltätigkeitsorganisation, die im ganzen Land verschiedene Mittel für philanthropische Zwecke spendet.</a:t>
            </a:r>
          </a:p>
          <a:p>
            <a:pPr>
              <a:spcAft>
                <a:spcPts val="1000"/>
              </a:spcAft>
            </a:pPr>
            <a:r>
              <a:rPr lang="de-DE" sz="1500" b="0" i="0" strike="noStrike" cap="none" spc="0" baseline="0" dirty="0">
                <a:solidFill>
                  <a:srgbClr val="181818"/>
                </a:solidFill>
                <a:effectLst/>
                <a:latin typeface="Arial"/>
                <a:ea typeface="Arial"/>
                <a:cs typeface="Arial"/>
              </a:rPr>
              <a:t>Die Organisation hat Ihr Unternehmen um eine Spende in Höhe </a:t>
            </a:r>
            <a:r>
              <a:rPr lang="de-DE" sz="1500" b="0" i="0" strike="noStrike" cap="none" spc="-30" dirty="0">
                <a:solidFill>
                  <a:srgbClr val="181818"/>
                </a:solidFill>
                <a:effectLst/>
                <a:latin typeface="Arial"/>
                <a:ea typeface="Arial"/>
                <a:cs typeface="Arial"/>
              </a:rPr>
              <a:t>von 10.000 USD für die Renovierung eines staatlichen Denkmals </a:t>
            </a:r>
            <a:r>
              <a:rPr lang="de-DE" sz="1500" b="0" i="0" strike="noStrike" cap="none" spc="0" baseline="0" dirty="0">
                <a:solidFill>
                  <a:srgbClr val="181818"/>
                </a:solidFill>
                <a:effectLst/>
                <a:latin typeface="Arial"/>
                <a:ea typeface="Arial"/>
                <a:cs typeface="Arial"/>
              </a:rPr>
              <a:t>gebeten, im Gegenzug für ein privates Abendessen mit dem Gesundheitsministerium.</a:t>
            </a:r>
          </a:p>
          <a:p>
            <a:pPr>
              <a:spcAft>
                <a:spcPts val="400"/>
              </a:spcAft>
            </a:pPr>
            <a:r>
              <a:rPr lang="de-DE" sz="1500" b="1" i="0" u="sng" strike="noStrike" cap="none" spc="30" dirty="0">
                <a:solidFill>
                  <a:srgbClr val="1F366A"/>
                </a:solidFill>
                <a:effectLst/>
                <a:uFill>
                  <a:solidFill>
                    <a:srgbClr val="71B1A2"/>
                  </a:solidFill>
                </a:uFill>
                <a:latin typeface="Arial"/>
                <a:ea typeface="Arial"/>
                <a:cs typeface="Arial"/>
              </a:rPr>
              <a:t>Frage: </a:t>
            </a:r>
            <a:r>
              <a:rPr lang="de-DE" sz="1500" b="0" i="0" u="sng" strike="noStrike" cap="none" spc="30" dirty="0">
                <a:solidFill>
                  <a:srgbClr val="1F366A"/>
                </a:solidFill>
                <a:effectLst/>
                <a:uFill>
                  <a:solidFill>
                    <a:srgbClr val="71B1A2"/>
                  </a:solidFill>
                </a:uFill>
                <a:latin typeface="Arial"/>
                <a:ea typeface="Arial"/>
                <a:cs typeface="Arial"/>
              </a:rPr>
              <a:t>Sollten Sie der Organisation einen Beitrag zukommen lassen?</a:t>
            </a:r>
            <a:endParaRPr lang="en-US" sz="1500" u="sng" spc="30" dirty="0">
              <a:solidFill>
                <a:schemeClr val="accent1"/>
              </a:solidFill>
              <a:uFill>
                <a:solidFill>
                  <a:schemeClr val="accent3"/>
                </a:solidFill>
              </a:uFill>
            </a:endParaRPr>
          </a:p>
        </p:txBody>
      </p:sp>
      <p:pic>
        <p:nvPicPr>
          <p:cNvPr id="10" name="Picture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300670916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333231" cy="3139321"/>
          </a:xfrm>
          <a:prstGeom prst="rect">
            <a:avLst/>
          </a:prstGeom>
          <a:noFill/>
        </p:spPr>
        <p:txBody>
          <a:bodyPr wrap="square" rtlCol="0">
            <a:noAutofit/>
          </a:bodyPr>
          <a:lstStyle/>
          <a:p>
            <a:pPr>
              <a:spcAft>
                <a:spcPts val="400"/>
              </a:spcAft>
            </a:pPr>
            <a:r>
              <a:rPr lang="de-DE" sz="2100" b="1" i="0" strike="noStrike" cap="none" spc="0" baseline="0">
                <a:solidFill>
                  <a:srgbClr val="006D6F"/>
                </a:solidFill>
                <a:effectLst/>
                <a:latin typeface="Arial"/>
                <a:ea typeface="Arial"/>
                <a:cs typeface="Arial"/>
              </a:rPr>
              <a:t>Kostenlose Muster: Teil 1</a:t>
            </a:r>
          </a:p>
          <a:p>
            <a:pPr>
              <a:spcAft>
                <a:spcPts val="400"/>
              </a:spcAft>
            </a:pPr>
            <a:r>
              <a:rPr lang="de-DE" sz="1300" b="0" i="0" strike="noStrike" cap="none" spc="0" baseline="0">
                <a:solidFill>
                  <a:srgbClr val="181818"/>
                </a:solidFill>
                <a:effectLst/>
                <a:latin typeface="Arial"/>
                <a:ea typeface="Arial"/>
                <a:cs typeface="Arial"/>
              </a:rPr>
              <a:t>Sie haben soeben den Einkaufsleiter des Mother &amp; Life Prenatal Zentrums kennengelernt. Die Besprechung ist gut verlaufen und der Direktor hat Ihnen erzählt, dass es ein besonderes Regierungsprojekt zur Eröffnung von zehn Pränatalzentren im ganzen Land gibt.</a:t>
            </a:r>
          </a:p>
          <a:p>
            <a:pPr>
              <a:spcAft>
                <a:spcPts val="400"/>
              </a:spcAft>
            </a:pPr>
            <a:r>
              <a:rPr lang="de-DE" sz="1300" b="0" i="0" strike="noStrike" cap="none" spc="0" baseline="0">
                <a:solidFill>
                  <a:srgbClr val="181818"/>
                </a:solidFill>
                <a:effectLst/>
                <a:latin typeface="Arial"/>
                <a:ea typeface="Arial"/>
                <a:cs typeface="Arial"/>
              </a:rPr>
              <a:t>Der Direktor möchte zusammen mit seinem Team mehrere erfahrene Unternehmen mit der Lieferung von medizinischen und chirurgischen Geräten und Verbrauchsmaterialien beauftragen. Er bittet Sie, ihm Produktmuster zur Verfügung zu stellen (im Wert von ca. 3.000 USD). Sie haben zugesagt und sind zurück geeilt.</a:t>
            </a:r>
          </a:p>
          <a:p>
            <a:pPr>
              <a:spcAft>
                <a:spcPts val="1000"/>
              </a:spcAft>
            </a:pPr>
            <a:r>
              <a:rPr lang="de-DE" sz="1300" b="0" i="0" strike="noStrike" cap="none" spc="0" baseline="0">
                <a:solidFill>
                  <a:srgbClr val="181818"/>
                </a:solidFill>
                <a:effectLst/>
                <a:latin typeface="Arial"/>
                <a:ea typeface="Arial"/>
                <a:cs typeface="Arial"/>
              </a:rPr>
              <a:t>Das Finanzteam Ihres Unternehmens teilt Ihnen mit, dass die kostenlosen Muster Einzelpreise zwischen 200 und 500 USD haben.</a:t>
            </a:r>
          </a:p>
          <a:p>
            <a:pPr>
              <a:spcAft>
                <a:spcPts val="400"/>
              </a:spcAft>
            </a:pPr>
            <a:r>
              <a:rPr lang="de-DE" sz="1300" b="1" i="0" u="sng" strike="noStrike" cap="none" spc="0" baseline="0">
                <a:solidFill>
                  <a:srgbClr val="1F366A"/>
                </a:solidFill>
                <a:effectLst/>
                <a:uFill>
                  <a:solidFill>
                    <a:srgbClr val="71B1A2"/>
                  </a:solidFill>
                </a:uFill>
                <a:latin typeface="Arial"/>
                <a:ea typeface="Arial"/>
                <a:cs typeface="Arial"/>
              </a:rPr>
              <a:t>Frage: </a:t>
            </a:r>
            <a:r>
              <a:rPr lang="de-DE" sz="1300" b="0" i="0" u="sng" strike="noStrike" cap="none" spc="0" baseline="0">
                <a:solidFill>
                  <a:srgbClr val="1F366A"/>
                </a:solidFill>
                <a:effectLst/>
                <a:uFill>
                  <a:solidFill>
                    <a:srgbClr val="71B1A2"/>
                  </a:solidFill>
                </a:uFill>
                <a:latin typeface="Arial"/>
                <a:ea typeface="Arial"/>
                <a:cs typeface="Arial"/>
              </a:rPr>
              <a:t>Ist es richtig, diese Anfrage weiter zu verfolgen?</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a:solidFill>
                  <a:srgbClr val="1F366A"/>
                </a:solidFill>
                <a:effectLst/>
                <a:latin typeface="Arial"/>
                <a:ea typeface="Arial"/>
                <a:cs typeface="Arial"/>
              </a:rPr>
              <a:t>Umgang mit Health Care Professionals und Amtsträgern</a:t>
            </a:r>
          </a:p>
        </p:txBody>
      </p:sp>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7076333-E1FE-DE42-9425-818E707229FE}"/>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1667" b="15145"/>
          <a:stretch>
            <a:fillRect/>
          </a:stretch>
        </p:blipFill>
        <p:spPr>
          <a:xfrm>
            <a:off x="5029201" y="700393"/>
            <a:ext cx="4114800" cy="4443107"/>
          </a:xfrm>
          <a:prstGeom prst="rect">
            <a:avLst/>
          </a:prstGeom>
        </p:spPr>
      </p:pic>
      <p:pic>
        <p:nvPicPr>
          <p:cNvPr id="7" name="Picture 6">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271130944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2" name="TextBox 11">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DF2435E-392C-B247-8A85-D8BE09DC23F0}"/>
              </a:ext>
            </a:extLst>
          </p:cNvPr>
          <p:cNvSpPr txBox="1"/>
          <p:nvPr/>
        </p:nvSpPr>
        <p:spPr>
          <a:xfrm>
            <a:off x="381769" y="1870829"/>
            <a:ext cx="5333231" cy="3139321"/>
          </a:xfrm>
          <a:prstGeom prst="rect">
            <a:avLst/>
          </a:prstGeom>
          <a:noFill/>
        </p:spPr>
        <p:txBody>
          <a:bodyPr wrap="square" rtlCol="0">
            <a:noAutofit/>
          </a:bodyPr>
          <a:lstStyle/>
          <a:p>
            <a:pPr>
              <a:spcAft>
                <a:spcPts val="400"/>
              </a:spcAft>
            </a:pPr>
            <a:r>
              <a:rPr lang="de-DE" sz="2100" b="1" i="0" strike="noStrike" cap="none" spc="0" baseline="0">
                <a:solidFill>
                  <a:srgbClr val="006D6F"/>
                </a:solidFill>
                <a:effectLst/>
                <a:latin typeface="Arial"/>
                <a:ea typeface="Arial"/>
                <a:cs typeface="Arial"/>
              </a:rPr>
              <a:t>Kostenlose Muster: Teil 2</a:t>
            </a:r>
          </a:p>
          <a:p>
            <a:pPr>
              <a:spcAft>
                <a:spcPts val="400"/>
              </a:spcAft>
            </a:pPr>
            <a:r>
              <a:rPr lang="de-DE" sz="1300" b="0" i="0" strike="noStrike" cap="none" spc="0" baseline="0">
                <a:solidFill>
                  <a:srgbClr val="181818"/>
                </a:solidFill>
                <a:effectLst/>
                <a:latin typeface="Arial"/>
                <a:ea typeface="Arial"/>
                <a:cs typeface="Arial"/>
              </a:rPr>
              <a:t>Sie haben soeben den Einkaufsleiter des Mother &amp; Life Prenatal Zentrums kennengelernt. Die Besprechung ist gut verlaufen und der Direktor hat Ihnen erzählt, dass es ein besonderes Regierungsprojekt zur Eröffnung von zehn Pränatalzentren im ganzen Land gibt.</a:t>
            </a:r>
          </a:p>
          <a:p>
            <a:pPr>
              <a:spcAft>
                <a:spcPts val="400"/>
              </a:spcAft>
            </a:pPr>
            <a:r>
              <a:rPr lang="de-DE" sz="1300" b="0" i="0" strike="noStrike" cap="none" spc="0" baseline="0">
                <a:solidFill>
                  <a:srgbClr val="181818"/>
                </a:solidFill>
                <a:effectLst/>
                <a:latin typeface="Arial"/>
                <a:ea typeface="Arial"/>
                <a:cs typeface="Arial"/>
              </a:rPr>
              <a:t>Der Direktor möchte zusammen mit seinem Team mehrere erfahrene Unternehmen mit der Lieferung von medizinischen und chirurgischen Geräten und Verbrauchsmaterialien beauftragen. Er bittet Sie, ihm Produktmuster zur Verfügung zu stellen (im Wert von ca. 3.000 USD). Sie haben zugesagt und sind zurück geeilt.</a:t>
            </a:r>
          </a:p>
          <a:p>
            <a:pPr>
              <a:spcAft>
                <a:spcPts val="1000"/>
              </a:spcAft>
            </a:pPr>
            <a:r>
              <a:rPr lang="de-DE" sz="1300" b="0" i="0" strike="noStrike" cap="none" spc="0" baseline="0">
                <a:solidFill>
                  <a:srgbClr val="181818"/>
                </a:solidFill>
                <a:effectLst/>
                <a:latin typeface="Arial"/>
                <a:ea typeface="Arial"/>
                <a:cs typeface="Arial"/>
              </a:rPr>
              <a:t>Das Finanzteam Ihres Unternehmens teilt Ihnen mit, dass die kostenlosen Muster Einzelpreise zwischen 200 und 500 USD haben.</a:t>
            </a:r>
          </a:p>
          <a:p>
            <a:pPr>
              <a:spcAft>
                <a:spcPts val="400"/>
              </a:spcAft>
            </a:pPr>
            <a:r>
              <a:rPr lang="de-DE" sz="1300" b="1" i="0" u="sng" strike="noStrike" cap="none" spc="0" baseline="0">
                <a:solidFill>
                  <a:srgbClr val="1F366A"/>
                </a:solidFill>
                <a:effectLst/>
                <a:uFill>
                  <a:solidFill>
                    <a:srgbClr val="71B1A2"/>
                  </a:solidFill>
                </a:uFill>
                <a:latin typeface="Arial"/>
                <a:ea typeface="Arial"/>
                <a:cs typeface="Arial"/>
              </a:rPr>
              <a:t>Frage: </a:t>
            </a:r>
            <a:r>
              <a:rPr lang="de-DE" sz="1300" b="0" i="0" u="sng" strike="noStrike" cap="none" spc="0" baseline="0">
                <a:solidFill>
                  <a:srgbClr val="1F366A"/>
                </a:solidFill>
                <a:effectLst/>
                <a:uFill>
                  <a:solidFill>
                    <a:srgbClr val="71B1A2"/>
                  </a:solidFill>
                </a:uFill>
                <a:latin typeface="Arial"/>
                <a:ea typeface="Arial"/>
                <a:cs typeface="Arial"/>
              </a:rPr>
              <a:t>Ist es richtig, diese Anfrage weiter zu verfolgen?</a:t>
            </a:r>
          </a:p>
        </p:txBody>
      </p:sp>
      <p:sp>
        <p:nvSpPr>
          <p:cNvPr id="11" name="Title 4">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3CE0D6B-F5E7-BD4E-A5C0-CBC4BEA617C4}"/>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Umgang mit Health Care Professionals und Amtsträgern</a:t>
            </a:r>
          </a:p>
        </p:txBody>
      </p:sp>
      <p:sp>
        <p:nvSpPr>
          <p:cNvPr id="8" name="Rectangle 7">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02B3D98-BD7D-6348-AC33-C13AE18B247D}"/>
              </a:ext>
            </a:extLst>
          </p:cNvPr>
          <p:cNvSpPr/>
          <p:nvPr/>
        </p:nvSpPr>
        <p:spPr>
          <a:xfrm>
            <a:off x="6019800" y="1915616"/>
            <a:ext cx="27424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solidFill>
                <a:srgbClr val="A4EDF5"/>
              </a:solidFill>
            </a:endParaRPr>
          </a:p>
        </p:txBody>
      </p:sp>
      <p:sp>
        <p:nvSpPr>
          <p:cNvPr id="10" name="TextBox 9">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8026474-0B9F-E54A-86E0-B6D9CAB4022B}"/>
              </a:ext>
            </a:extLst>
          </p:cNvPr>
          <p:cNvSpPr txBox="1"/>
          <p:nvPr/>
        </p:nvSpPr>
        <p:spPr>
          <a:xfrm>
            <a:off x="6248400" y="2088505"/>
            <a:ext cx="2362200" cy="2693045"/>
          </a:xfrm>
          <a:prstGeom prst="rect">
            <a:avLst/>
          </a:prstGeom>
          <a:noFill/>
        </p:spPr>
        <p:txBody>
          <a:bodyPr wrap="square" rtlCol="0">
            <a:spAutoFit/>
          </a:bodyPr>
          <a:lstStyle/>
          <a:p>
            <a:pPr>
              <a:spcAft>
                <a:spcPts val="500"/>
              </a:spcAft>
            </a:pPr>
            <a:r>
              <a:rPr lang="de-DE" sz="1300" b="0" i="0" strike="noStrike" cap="none" spc="0" baseline="0" dirty="0">
                <a:solidFill>
                  <a:srgbClr val="FFFFFF"/>
                </a:solidFill>
                <a:effectLst/>
                <a:latin typeface="Arial"/>
                <a:ea typeface="Arial"/>
                <a:cs typeface="Arial"/>
              </a:rPr>
              <a:t>Sie können Kunden eine </a:t>
            </a:r>
            <a:r>
              <a:rPr lang="de-DE" sz="1300" spc="30" dirty="0">
                <a:solidFill>
                  <a:srgbClr val="FFFFFF"/>
                </a:solidFill>
                <a:latin typeface="Arial"/>
                <a:ea typeface="Arial"/>
                <a:cs typeface="Arial"/>
              </a:rPr>
              <a:t>begrenzte Anzahl von Musterprodukten zu </a:t>
            </a:r>
            <a:r>
              <a:rPr lang="de-DE" sz="1300" b="0" i="0" strike="noStrike" cap="none" spc="0" baseline="0" dirty="0">
                <a:solidFill>
                  <a:srgbClr val="FFFFFF"/>
                </a:solidFill>
                <a:effectLst/>
                <a:latin typeface="Arial"/>
                <a:ea typeface="Arial"/>
                <a:cs typeface="Arial"/>
              </a:rPr>
              <a:t>Bewertungszwecken in Übereinstimmung mit </a:t>
            </a:r>
            <a:r>
              <a:rPr lang="sr-Latn-RS" sz="1300" b="0" i="0" strike="noStrike" cap="none" spc="0" baseline="0" dirty="0" smtClean="0">
                <a:solidFill>
                  <a:srgbClr val="FFFFFF"/>
                </a:solidFill>
                <a:effectLst/>
                <a:latin typeface="Arial"/>
                <a:ea typeface="Arial"/>
                <a:cs typeface="Arial"/>
              </a:rPr>
              <a:t/>
            </a:r>
            <a:br>
              <a:rPr lang="sr-Latn-RS" sz="1300" b="0" i="0" strike="noStrike" cap="none" spc="0" baseline="0" dirty="0" smtClean="0">
                <a:solidFill>
                  <a:srgbClr val="FFFFFF"/>
                </a:solidFill>
                <a:effectLst/>
                <a:latin typeface="Arial"/>
                <a:ea typeface="Arial"/>
                <a:cs typeface="Arial"/>
              </a:rPr>
            </a:br>
            <a:r>
              <a:rPr lang="de-DE" sz="1300" b="0" i="0" strike="noStrike" cap="none" spc="0" baseline="0" dirty="0" smtClean="0">
                <a:solidFill>
                  <a:srgbClr val="FFFFFF"/>
                </a:solidFill>
                <a:effectLst/>
                <a:latin typeface="Arial"/>
                <a:ea typeface="Arial"/>
                <a:cs typeface="Arial"/>
              </a:rPr>
              <a:t>den </a:t>
            </a:r>
            <a:r>
              <a:rPr lang="de-DE" sz="1300" b="0" i="0" strike="noStrike" cap="none" spc="30" dirty="0">
                <a:solidFill>
                  <a:srgbClr val="FFFFFF"/>
                </a:solidFill>
                <a:effectLst/>
                <a:latin typeface="Arial"/>
                <a:ea typeface="Arial"/>
                <a:cs typeface="Arial"/>
              </a:rPr>
              <a:t>örtlichen Gesetzen, Vorschriften und Branchenregeln zur Verfügung stellen. Die </a:t>
            </a:r>
            <a:r>
              <a:rPr lang="de-DE" sz="1300" b="0" i="0" strike="noStrike" cap="none" spc="0" baseline="0" dirty="0">
                <a:solidFill>
                  <a:srgbClr val="FFFFFF"/>
                </a:solidFill>
                <a:effectLst/>
                <a:latin typeface="Arial"/>
                <a:ea typeface="Arial"/>
                <a:cs typeface="Arial"/>
              </a:rPr>
              <a:t>Bereitstellung von Mustern darf jedoch nicht zu einem persönlichen Vorteil für einen HCP oder Amtsträger führen.</a:t>
            </a:r>
          </a:p>
        </p:txBody>
      </p:sp>
      <p:pic>
        <p:nvPicPr>
          <p:cNvPr id="13" name="Picture 12">
            <a:extLst>
              <a:ext uri="{FF2B5EF4-FFF2-40B4-BE49-F238E27FC236}">
                <a16:creationId xmlns:a16="http://schemas.microsoft.com/office/drawing/2014/main" xmlns=""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98783"/>
            <a:ext cx="544167" cy="544167"/>
          </a:xfrm>
          <a:prstGeom prst="rect">
            <a:avLst/>
          </a:prstGeom>
        </p:spPr>
      </p:pic>
    </p:spTree>
    <p:custDataLst>
      <p:tags r:id="rId1"/>
    </p:custDataLst>
    <p:extLst>
      <p:ext uri="{BB962C8B-B14F-4D97-AF65-F5344CB8AC3E}">
        <p14:creationId xmlns:p14="http://schemas.microsoft.com/office/powerpoint/2010/main" val="197443554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DESIGN_ID_OFFICE THEME" val="HHRwD0vk"/>
  <p:tag name="ARTICULATE_SLIDE_COUNT" val="1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111C2AF9-8E5E-41E9-ACED-42A5872D4A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1563</Words>
  <Application>Microsoft Office PowerPoint</Application>
  <PresentationFormat>On-screen Show (16:9)</PresentationFormat>
  <Paragraphs>117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137</cp:revision>
  <dcterms:created xsi:type="dcterms:W3CDTF">2019-12-09T14:45:42Z</dcterms:created>
  <dcterms:modified xsi:type="dcterms:W3CDTF">2022-04-07T12:42:11Z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874D1066-08CA-4D23-B1A8-FB58FDB5D0ED</vt:lpwstr>
  </property>
  <property fmtid="{D5CDD505-2E9C-101B-9397-08002B2CF9AE}" pid="4" name="ArticulatePath">
    <vt:lpwstr>Interaktionen mit Health Care Professionals und Amtsträgern Fallstudien</vt:lpwstr>
  </property>
</Properties>
</file>